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4" r:id="rId4"/>
  </p:sldMasterIdLst>
  <p:notesMasterIdLst>
    <p:notesMasterId r:id="rId16"/>
  </p:notesMasterIdLst>
  <p:handoutMasterIdLst>
    <p:handoutMasterId r:id="rId17"/>
  </p:handoutMasterIdLst>
  <p:sldIdLst>
    <p:sldId id="270" r:id="rId5"/>
    <p:sldId id="309" r:id="rId6"/>
    <p:sldId id="312" r:id="rId7"/>
    <p:sldId id="315" r:id="rId8"/>
    <p:sldId id="310" r:id="rId9"/>
    <p:sldId id="308" r:id="rId10"/>
    <p:sldId id="311" r:id="rId11"/>
    <p:sldId id="316" r:id="rId12"/>
    <p:sldId id="339" r:id="rId13"/>
    <p:sldId id="314" r:id="rId14"/>
    <p:sldId id="341"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070"/>
    <a:srgbClr val="938761"/>
    <a:srgbClr val="B38937"/>
    <a:srgbClr val="A0D5E9"/>
    <a:srgbClr val="99CC00"/>
    <a:srgbClr val="CE140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792801-BD81-4A5A-B436-077CDC94EC7A}" v="510" dt="2021-11-14T19:18:32.171"/>
    <p1510:client id="{CC9DB624-D960-4991-A04B-77E073E7126B}" v="1005" vWet="1009" dt="2021-11-14T19:07:52.1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1506" y="60"/>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62" name="Rectangle 2">
            <a:extLst>
              <a:ext uri="{FF2B5EF4-FFF2-40B4-BE49-F238E27FC236}">
                <a16:creationId xmlns:a16="http://schemas.microsoft.com/office/drawing/2014/main" id="{B2606C0E-10F8-4701-AA0A-8262352630DE}"/>
              </a:ext>
            </a:extLst>
          </p:cNvPr>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64" tIns="46582" rIns="93164" bIns="46582"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43363" name="Rectangle 3">
            <a:extLst>
              <a:ext uri="{FF2B5EF4-FFF2-40B4-BE49-F238E27FC236}">
                <a16:creationId xmlns:a16="http://schemas.microsoft.com/office/drawing/2014/main" id="{B7866876-46AE-4A90-A356-98B007C6630D}"/>
              </a:ext>
            </a:extLst>
          </p:cNvPr>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64" tIns="46582" rIns="93164" bIns="46582"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43364" name="Rectangle 4">
            <a:extLst>
              <a:ext uri="{FF2B5EF4-FFF2-40B4-BE49-F238E27FC236}">
                <a16:creationId xmlns:a16="http://schemas.microsoft.com/office/drawing/2014/main" id="{3B64562A-932A-4E10-AD08-CBD89C5941CB}"/>
              </a:ext>
            </a:extLst>
          </p:cNvPr>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64" tIns="46582" rIns="93164" bIns="46582"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43365" name="Rectangle 5">
            <a:extLst>
              <a:ext uri="{FF2B5EF4-FFF2-40B4-BE49-F238E27FC236}">
                <a16:creationId xmlns:a16="http://schemas.microsoft.com/office/drawing/2014/main" id="{E2CB676B-336F-46D5-84DC-8EBF8F1D1160}"/>
              </a:ext>
            </a:extLst>
          </p:cNvPr>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64" tIns="46582" rIns="93164" bIns="46582" numCol="1" anchor="b" anchorCtr="0" compatLnSpc="1">
            <a:prstTxWarp prst="textNoShape">
              <a:avLst/>
            </a:prstTxWarp>
          </a:bodyPr>
          <a:lstStyle>
            <a:lvl1pPr algn="r" eaLnBrk="1" hangingPunct="1">
              <a:defRPr sz="1200"/>
            </a:lvl1pPr>
          </a:lstStyle>
          <a:p>
            <a:pPr>
              <a:defRPr/>
            </a:pPr>
            <a:fld id="{DF8F0746-384E-4E4C-A8DD-A80BF72465BC}"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A413BB1-392F-4B15-899D-CB3DDB2DDB35}"/>
              </a:ext>
            </a:extLst>
          </p:cNvPr>
          <p:cNvSpPr>
            <a:spLocks noGrp="1"/>
          </p:cNvSpPr>
          <p:nvPr>
            <p:ph type="hdr" sz="quarter"/>
          </p:nvPr>
        </p:nvSpPr>
        <p:spPr>
          <a:xfrm>
            <a:off x="0" y="0"/>
            <a:ext cx="3037840" cy="464820"/>
          </a:xfrm>
          <a:prstGeom prst="rect">
            <a:avLst/>
          </a:prstGeom>
        </p:spPr>
        <p:txBody>
          <a:bodyPr vert="horz" lIns="93164" tIns="46582" rIns="93164" bIns="46582" rtlCol="0"/>
          <a:lstStyle>
            <a:lvl1pPr algn="l" eaLnBrk="1" hangingPunct="1">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051658A2-5D9C-41BB-824E-DE887D29A0CD}"/>
              </a:ext>
            </a:extLst>
          </p:cNvPr>
          <p:cNvSpPr>
            <a:spLocks noGrp="1"/>
          </p:cNvSpPr>
          <p:nvPr>
            <p:ph type="dt" idx="1"/>
          </p:nvPr>
        </p:nvSpPr>
        <p:spPr>
          <a:xfrm>
            <a:off x="3970938" y="0"/>
            <a:ext cx="3037840" cy="464820"/>
          </a:xfrm>
          <a:prstGeom prst="rect">
            <a:avLst/>
          </a:prstGeom>
        </p:spPr>
        <p:txBody>
          <a:bodyPr vert="horz" lIns="93164" tIns="46582" rIns="93164" bIns="46582" rtlCol="0"/>
          <a:lstStyle>
            <a:lvl1pPr algn="r" eaLnBrk="1" hangingPunct="1">
              <a:defRPr sz="1200">
                <a:latin typeface="Arial" charset="0"/>
              </a:defRPr>
            </a:lvl1pPr>
          </a:lstStyle>
          <a:p>
            <a:pPr>
              <a:defRPr/>
            </a:pPr>
            <a:fld id="{BBD503AC-B489-462D-93F3-3AFB99A7349B}" type="datetimeFigureOut">
              <a:rPr lang="en-US"/>
              <a:pPr>
                <a:defRPr/>
              </a:pPr>
              <a:t>11/15/2021</a:t>
            </a:fld>
            <a:endParaRPr lang="en-US"/>
          </a:p>
        </p:txBody>
      </p:sp>
      <p:sp>
        <p:nvSpPr>
          <p:cNvPr id="4" name="Slide Image Placeholder 3">
            <a:extLst>
              <a:ext uri="{FF2B5EF4-FFF2-40B4-BE49-F238E27FC236}">
                <a16:creationId xmlns:a16="http://schemas.microsoft.com/office/drawing/2014/main" id="{C1BFA633-6A60-4AC0-B88F-6EF61D655B9C}"/>
              </a:ext>
            </a:extLst>
          </p:cNvPr>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4" tIns="46582" rIns="93164" bIns="46582" rtlCol="0" anchor="ctr"/>
          <a:lstStyle/>
          <a:p>
            <a:pPr lvl="0"/>
            <a:endParaRPr lang="en-US" noProof="0"/>
          </a:p>
        </p:txBody>
      </p:sp>
      <p:sp>
        <p:nvSpPr>
          <p:cNvPr id="5" name="Notes Placeholder 4">
            <a:extLst>
              <a:ext uri="{FF2B5EF4-FFF2-40B4-BE49-F238E27FC236}">
                <a16:creationId xmlns:a16="http://schemas.microsoft.com/office/drawing/2014/main" id="{728762FF-2496-4062-B4E5-019B63E589A9}"/>
              </a:ext>
            </a:extLst>
          </p:cNvPr>
          <p:cNvSpPr>
            <a:spLocks noGrp="1"/>
          </p:cNvSpPr>
          <p:nvPr>
            <p:ph type="body" sz="quarter" idx="3"/>
          </p:nvPr>
        </p:nvSpPr>
        <p:spPr>
          <a:xfrm>
            <a:off x="701040" y="4415790"/>
            <a:ext cx="5608320" cy="4183380"/>
          </a:xfrm>
          <a:prstGeom prst="rect">
            <a:avLst/>
          </a:prstGeom>
        </p:spPr>
        <p:txBody>
          <a:bodyPr vert="horz" lIns="93164" tIns="46582" rIns="93164" bIns="4658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8C92DAF5-8657-4050-A5BD-45FCE25A0B7C}"/>
              </a:ext>
            </a:extLst>
          </p:cNvPr>
          <p:cNvSpPr>
            <a:spLocks noGrp="1"/>
          </p:cNvSpPr>
          <p:nvPr>
            <p:ph type="ftr" sz="quarter" idx="4"/>
          </p:nvPr>
        </p:nvSpPr>
        <p:spPr>
          <a:xfrm>
            <a:off x="0" y="8829967"/>
            <a:ext cx="3037840" cy="464820"/>
          </a:xfrm>
          <a:prstGeom prst="rect">
            <a:avLst/>
          </a:prstGeom>
        </p:spPr>
        <p:txBody>
          <a:bodyPr vert="horz" lIns="93164" tIns="46582" rIns="93164" bIns="46582" rtlCol="0" anchor="b"/>
          <a:lstStyle>
            <a:lvl1pPr algn="l" eaLnBrk="1" hangingPunct="1">
              <a:defRPr sz="1200">
                <a:latin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B61EC20E-6D9A-4916-BA62-268CEB0E7BEC}"/>
              </a:ext>
            </a:extLst>
          </p:cNvPr>
          <p:cNvSpPr>
            <a:spLocks noGrp="1"/>
          </p:cNvSpPr>
          <p:nvPr>
            <p:ph type="sldNum" sz="quarter" idx="5"/>
          </p:nvPr>
        </p:nvSpPr>
        <p:spPr>
          <a:xfrm>
            <a:off x="3970938" y="8829967"/>
            <a:ext cx="3037840" cy="464820"/>
          </a:xfrm>
          <a:prstGeom prst="rect">
            <a:avLst/>
          </a:prstGeom>
        </p:spPr>
        <p:txBody>
          <a:bodyPr vert="horz" wrap="square" lIns="93164" tIns="46582" rIns="93164" bIns="46582" numCol="1" anchor="b" anchorCtr="0" compatLnSpc="1">
            <a:prstTxWarp prst="textNoShape">
              <a:avLst/>
            </a:prstTxWarp>
          </a:bodyPr>
          <a:lstStyle>
            <a:lvl1pPr algn="r" eaLnBrk="1" hangingPunct="1">
              <a:defRPr sz="1200"/>
            </a:lvl1pPr>
          </a:lstStyle>
          <a:p>
            <a:pPr>
              <a:defRPr/>
            </a:pPr>
            <a:fld id="{900CF98D-4457-4F71-84BA-4E5FD840BAA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Since NCSL just finished a presentation on the ARP Act, LBO is going to discuss the funds that have been directly given to state agencies, as well as the funds that are currently in the Treasury for appropriation by the Legislature</a:t>
            </a:r>
            <a:endParaRPr lang="en-US" sz="1800">
              <a:effectLst/>
              <a:latin typeface="Times New Roman" panose="02020603050405020304" pitchFamily="18" charset="0"/>
              <a:ea typeface="Times New Roman" panose="02020603050405020304" pitchFamily="18" charset="0"/>
            </a:endParaRPr>
          </a:p>
          <a:p>
            <a:endParaRPr lang="en-US"/>
          </a:p>
        </p:txBody>
      </p:sp>
      <p:sp>
        <p:nvSpPr>
          <p:cNvPr id="4" name="Slide Number Placeholder 3"/>
          <p:cNvSpPr>
            <a:spLocks noGrp="1"/>
          </p:cNvSpPr>
          <p:nvPr>
            <p:ph type="sldNum" sz="quarter" idx="5"/>
          </p:nvPr>
        </p:nvSpPr>
        <p:spPr/>
        <p:txBody>
          <a:bodyPr/>
          <a:lstStyle/>
          <a:p>
            <a:pPr>
              <a:defRPr/>
            </a:pPr>
            <a:fld id="{900CF98D-4457-4F71-84BA-4E5FD840BAA8}" type="slidenum">
              <a:rPr lang="en-US" smtClean="0"/>
              <a:pPr>
                <a:defRPr/>
              </a:pPr>
              <a:t>1</a:t>
            </a:fld>
            <a:endParaRPr lang="en-US"/>
          </a:p>
        </p:txBody>
      </p:sp>
    </p:spTree>
    <p:extLst>
      <p:ext uri="{BB962C8B-B14F-4D97-AF65-F5344CB8AC3E}">
        <p14:creationId xmlns:p14="http://schemas.microsoft.com/office/powerpoint/2010/main" val="22245700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AVA TALKS – I am done!</a:t>
            </a:r>
          </a:p>
          <a:p>
            <a:endParaRPr lang="en-US"/>
          </a:p>
        </p:txBody>
      </p:sp>
      <p:sp>
        <p:nvSpPr>
          <p:cNvPr id="4" name="Slide Number Placeholder 3"/>
          <p:cNvSpPr>
            <a:spLocks noGrp="1"/>
          </p:cNvSpPr>
          <p:nvPr>
            <p:ph type="sldNum" sz="quarter" idx="5"/>
          </p:nvPr>
        </p:nvSpPr>
        <p:spPr/>
        <p:txBody>
          <a:bodyPr/>
          <a:lstStyle/>
          <a:p>
            <a:pPr>
              <a:defRPr/>
            </a:pPr>
            <a:fld id="{900CF98D-4457-4F71-84BA-4E5FD840BAA8}" type="slidenum">
              <a:rPr lang="en-US" smtClean="0"/>
              <a:pPr>
                <a:defRPr/>
              </a:pPr>
              <a:t>10</a:t>
            </a:fld>
            <a:endParaRPr lang="en-US"/>
          </a:p>
        </p:txBody>
      </p:sp>
    </p:spTree>
    <p:extLst>
      <p:ext uri="{BB962C8B-B14F-4D97-AF65-F5344CB8AC3E}">
        <p14:creationId xmlns:p14="http://schemas.microsoft.com/office/powerpoint/2010/main" val="16856818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AVA TALKS – I am done!</a:t>
            </a:r>
          </a:p>
          <a:p>
            <a:endParaRPr lang="en-US"/>
          </a:p>
        </p:txBody>
      </p:sp>
      <p:sp>
        <p:nvSpPr>
          <p:cNvPr id="4" name="Slide Number Placeholder 3"/>
          <p:cNvSpPr>
            <a:spLocks noGrp="1"/>
          </p:cNvSpPr>
          <p:nvPr>
            <p:ph type="sldNum" sz="quarter" idx="5"/>
          </p:nvPr>
        </p:nvSpPr>
        <p:spPr/>
        <p:txBody>
          <a:bodyPr/>
          <a:lstStyle/>
          <a:p>
            <a:pPr>
              <a:defRPr/>
            </a:pPr>
            <a:fld id="{900CF98D-4457-4F71-84BA-4E5FD840BAA8}" type="slidenum">
              <a:rPr lang="en-US" smtClean="0"/>
              <a:pPr>
                <a:defRPr/>
              </a:pPr>
              <a:t>11</a:t>
            </a:fld>
            <a:endParaRPr lang="en-US"/>
          </a:p>
        </p:txBody>
      </p:sp>
    </p:spTree>
    <p:extLst>
      <p:ext uri="{BB962C8B-B14F-4D97-AF65-F5344CB8AC3E}">
        <p14:creationId xmlns:p14="http://schemas.microsoft.com/office/powerpoint/2010/main" val="2238296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Here are the various areas that funding from ARP can be used.  The interim rule allows for any funds that are received by the state should be used in these areas.  Lee Anne will go into more detail for the requests that the Budget Office has received through discussions with state agencies.</a:t>
            </a:r>
          </a:p>
        </p:txBody>
      </p:sp>
      <p:sp>
        <p:nvSpPr>
          <p:cNvPr id="4" name="Slide Number Placeholder 3"/>
          <p:cNvSpPr>
            <a:spLocks noGrp="1"/>
          </p:cNvSpPr>
          <p:nvPr>
            <p:ph type="sldNum" sz="quarter" idx="5"/>
          </p:nvPr>
        </p:nvSpPr>
        <p:spPr/>
        <p:txBody>
          <a:bodyPr/>
          <a:lstStyle/>
          <a:p>
            <a:pPr>
              <a:defRPr/>
            </a:pPr>
            <a:fld id="{900CF98D-4457-4F71-84BA-4E5FD840BAA8}" type="slidenum">
              <a:rPr lang="en-US" smtClean="0"/>
              <a:pPr>
                <a:defRPr/>
              </a:pPr>
              <a:t>2</a:t>
            </a:fld>
            <a:endParaRPr lang="en-US"/>
          </a:p>
        </p:txBody>
      </p:sp>
    </p:spTree>
    <p:extLst>
      <p:ext uri="{BB962C8B-B14F-4D97-AF65-F5344CB8AC3E}">
        <p14:creationId xmlns:p14="http://schemas.microsoft.com/office/powerpoint/2010/main" val="3574885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5"/>
          </p:nvPr>
        </p:nvSpPr>
        <p:spPr/>
        <p:txBody>
          <a:bodyPr/>
          <a:lstStyle/>
          <a:p>
            <a:pPr>
              <a:defRPr/>
            </a:pPr>
            <a:fld id="{900CF98D-4457-4F71-84BA-4E5FD840BAA8}" type="slidenum">
              <a:rPr lang="en-US" smtClean="0"/>
              <a:pPr>
                <a:defRPr/>
              </a:pPr>
              <a:t>3</a:t>
            </a:fld>
            <a:endParaRPr lang="en-US"/>
          </a:p>
        </p:txBody>
      </p:sp>
    </p:spTree>
    <p:extLst>
      <p:ext uri="{BB962C8B-B14F-4D97-AF65-F5344CB8AC3E}">
        <p14:creationId xmlns:p14="http://schemas.microsoft.com/office/powerpoint/2010/main" val="34474865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a:t>
            </a:r>
          </a:p>
        </p:txBody>
      </p:sp>
      <p:sp>
        <p:nvSpPr>
          <p:cNvPr id="4" name="Slide Number Placeholder 3"/>
          <p:cNvSpPr>
            <a:spLocks noGrp="1"/>
          </p:cNvSpPr>
          <p:nvPr>
            <p:ph type="sldNum" sz="quarter" idx="5"/>
          </p:nvPr>
        </p:nvSpPr>
        <p:spPr/>
        <p:txBody>
          <a:bodyPr/>
          <a:lstStyle/>
          <a:p>
            <a:pPr>
              <a:defRPr/>
            </a:pPr>
            <a:fld id="{900CF98D-4457-4F71-84BA-4E5FD840BAA8}" type="slidenum">
              <a:rPr lang="en-US" smtClean="0"/>
              <a:pPr>
                <a:defRPr/>
              </a:pPr>
              <a:t>4</a:t>
            </a:fld>
            <a:endParaRPr lang="en-US"/>
          </a:p>
        </p:txBody>
      </p:sp>
    </p:spTree>
    <p:extLst>
      <p:ext uri="{BB962C8B-B14F-4D97-AF65-F5344CB8AC3E}">
        <p14:creationId xmlns:p14="http://schemas.microsoft.com/office/powerpoint/2010/main" val="3421807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5"/>
          </p:nvPr>
        </p:nvSpPr>
        <p:spPr/>
        <p:txBody>
          <a:bodyPr/>
          <a:lstStyle/>
          <a:p>
            <a:pPr>
              <a:defRPr/>
            </a:pPr>
            <a:fld id="{900CF98D-4457-4F71-84BA-4E5FD840BAA8}" type="slidenum">
              <a:rPr lang="en-US" smtClean="0"/>
              <a:pPr>
                <a:defRPr/>
              </a:pPr>
              <a:t>5</a:t>
            </a:fld>
            <a:endParaRPr lang="en-US"/>
          </a:p>
        </p:txBody>
      </p:sp>
    </p:spTree>
    <p:extLst>
      <p:ext uri="{BB962C8B-B14F-4D97-AF65-F5344CB8AC3E}">
        <p14:creationId xmlns:p14="http://schemas.microsoft.com/office/powerpoint/2010/main" val="1597245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8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900CF98D-4457-4F71-84BA-4E5FD840BAA8}" type="slidenum">
              <a:rPr lang="en-US" smtClean="0"/>
              <a:pPr>
                <a:defRPr/>
              </a:pPr>
              <a:t>6</a:t>
            </a:fld>
            <a:endParaRPr lang="en-US"/>
          </a:p>
        </p:txBody>
      </p:sp>
    </p:spTree>
    <p:extLst>
      <p:ext uri="{BB962C8B-B14F-4D97-AF65-F5344CB8AC3E}">
        <p14:creationId xmlns:p14="http://schemas.microsoft.com/office/powerpoint/2010/main" val="23462678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900CF98D-4457-4F71-84BA-4E5FD840BAA8}" type="slidenum">
              <a:rPr lang="en-US" smtClean="0"/>
              <a:pPr>
                <a:defRPr/>
              </a:pPr>
              <a:t>7</a:t>
            </a:fld>
            <a:endParaRPr lang="en-US"/>
          </a:p>
        </p:txBody>
      </p:sp>
    </p:spTree>
    <p:extLst>
      <p:ext uri="{BB962C8B-B14F-4D97-AF65-F5344CB8AC3E}">
        <p14:creationId xmlns:p14="http://schemas.microsoft.com/office/powerpoint/2010/main" val="3655463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900CF98D-4457-4F71-84BA-4E5FD840BAA8}" type="slidenum">
              <a:rPr lang="en-US" smtClean="0"/>
              <a:pPr>
                <a:defRPr/>
              </a:pPr>
              <a:t>8</a:t>
            </a:fld>
            <a:endParaRPr lang="en-US"/>
          </a:p>
        </p:txBody>
      </p:sp>
    </p:spTree>
    <p:extLst>
      <p:ext uri="{BB962C8B-B14F-4D97-AF65-F5344CB8AC3E}">
        <p14:creationId xmlns:p14="http://schemas.microsoft.com/office/powerpoint/2010/main" val="11473607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900CF98D-4457-4F71-84BA-4E5FD840BAA8}" type="slidenum">
              <a:rPr lang="en-US" smtClean="0"/>
              <a:pPr>
                <a:defRPr/>
              </a:pPr>
              <a:t>9</a:t>
            </a:fld>
            <a:endParaRPr lang="en-US"/>
          </a:p>
        </p:txBody>
      </p:sp>
    </p:spTree>
    <p:extLst>
      <p:ext uri="{BB962C8B-B14F-4D97-AF65-F5344CB8AC3E}">
        <p14:creationId xmlns:p14="http://schemas.microsoft.com/office/powerpoint/2010/main" val="1764892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B5268-5BD2-4EB6-9218-26BFCB825011}"/>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DC569DF5-1B75-4D29-A228-0C149BDABBD1}"/>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046BB7D4-0567-4245-BCD6-88066C214982}"/>
              </a:ext>
            </a:extLst>
          </p:cNvPr>
          <p:cNvSpPr>
            <a:spLocks noGrp="1"/>
          </p:cNvSpPr>
          <p:nvPr>
            <p:ph type="dt" sz="half" idx="10"/>
          </p:nvPr>
        </p:nvSpPr>
        <p:spPr/>
        <p:txBody>
          <a:bodyPr/>
          <a:lstStyle/>
          <a:p>
            <a:pPr>
              <a:defRPr/>
            </a:pPr>
            <a:endParaRPr lang="en-US" altLang="en-US"/>
          </a:p>
        </p:txBody>
      </p:sp>
      <p:sp>
        <p:nvSpPr>
          <p:cNvPr id="5" name="Footer Placeholder 4">
            <a:extLst>
              <a:ext uri="{FF2B5EF4-FFF2-40B4-BE49-F238E27FC236}">
                <a16:creationId xmlns:a16="http://schemas.microsoft.com/office/drawing/2014/main" id="{9AC4C104-B136-4EF7-9023-42370BAFFFC5}"/>
              </a:ext>
            </a:extLst>
          </p:cNvPr>
          <p:cNvSpPr>
            <a:spLocks noGrp="1"/>
          </p:cNvSpPr>
          <p:nvPr>
            <p:ph type="ftr" sz="quarter" idx="11"/>
          </p:nvPr>
        </p:nvSpPr>
        <p:spPr/>
        <p:txBody>
          <a:bodyPr/>
          <a:lstStyle/>
          <a:p>
            <a:pPr>
              <a:defRPr/>
            </a:pPr>
            <a:endParaRPr lang="en-US" altLang="en-US"/>
          </a:p>
        </p:txBody>
      </p:sp>
      <p:sp>
        <p:nvSpPr>
          <p:cNvPr id="6" name="Slide Number Placeholder 5">
            <a:extLst>
              <a:ext uri="{FF2B5EF4-FFF2-40B4-BE49-F238E27FC236}">
                <a16:creationId xmlns:a16="http://schemas.microsoft.com/office/drawing/2014/main" id="{E71FF585-492E-42B6-A401-C9B2682A0E1F}"/>
              </a:ext>
            </a:extLst>
          </p:cNvPr>
          <p:cNvSpPr>
            <a:spLocks noGrp="1"/>
          </p:cNvSpPr>
          <p:nvPr>
            <p:ph type="sldNum" sz="quarter" idx="12"/>
          </p:nvPr>
        </p:nvSpPr>
        <p:spPr/>
        <p:txBody>
          <a:bodyPr/>
          <a:lstStyle/>
          <a:p>
            <a:pPr>
              <a:defRPr/>
            </a:pPr>
            <a:fld id="{97ED86B6-ADCB-41FC-A283-95D157B7B39E}" type="slidenum">
              <a:rPr lang="en-US" altLang="en-US" smtClean="0"/>
              <a:pPr>
                <a:defRPr/>
              </a:pPr>
              <a:t>‹#›</a:t>
            </a:fld>
            <a:endParaRPr lang="en-US" altLang="en-US"/>
          </a:p>
        </p:txBody>
      </p:sp>
    </p:spTree>
    <p:extLst>
      <p:ext uri="{BB962C8B-B14F-4D97-AF65-F5344CB8AC3E}">
        <p14:creationId xmlns:p14="http://schemas.microsoft.com/office/powerpoint/2010/main" val="1854872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812A9-F38F-4D30-823B-0FD63D5AB89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5526CC7-4F7A-4C07-A096-B85091F1F53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47CD62-648F-4CBA-88F8-2E08630E9F96}"/>
              </a:ext>
            </a:extLst>
          </p:cNvPr>
          <p:cNvSpPr>
            <a:spLocks noGrp="1"/>
          </p:cNvSpPr>
          <p:nvPr>
            <p:ph type="dt" sz="half" idx="10"/>
          </p:nvPr>
        </p:nvSpPr>
        <p:spPr/>
        <p:txBody>
          <a:bodyPr/>
          <a:lstStyle/>
          <a:p>
            <a:pPr>
              <a:defRPr/>
            </a:pPr>
            <a:endParaRPr lang="en-US" altLang="en-US"/>
          </a:p>
        </p:txBody>
      </p:sp>
      <p:sp>
        <p:nvSpPr>
          <p:cNvPr id="5" name="Footer Placeholder 4">
            <a:extLst>
              <a:ext uri="{FF2B5EF4-FFF2-40B4-BE49-F238E27FC236}">
                <a16:creationId xmlns:a16="http://schemas.microsoft.com/office/drawing/2014/main" id="{ADE3E61D-25CD-40D9-A3CE-3BA086426622}"/>
              </a:ext>
            </a:extLst>
          </p:cNvPr>
          <p:cNvSpPr>
            <a:spLocks noGrp="1"/>
          </p:cNvSpPr>
          <p:nvPr>
            <p:ph type="ftr" sz="quarter" idx="11"/>
          </p:nvPr>
        </p:nvSpPr>
        <p:spPr/>
        <p:txBody>
          <a:bodyPr/>
          <a:lstStyle/>
          <a:p>
            <a:pPr>
              <a:defRPr/>
            </a:pPr>
            <a:endParaRPr lang="en-US" altLang="en-US"/>
          </a:p>
        </p:txBody>
      </p:sp>
      <p:sp>
        <p:nvSpPr>
          <p:cNvPr id="6" name="Slide Number Placeholder 5">
            <a:extLst>
              <a:ext uri="{FF2B5EF4-FFF2-40B4-BE49-F238E27FC236}">
                <a16:creationId xmlns:a16="http://schemas.microsoft.com/office/drawing/2014/main" id="{D85907F6-6346-4864-8090-3085298840EC}"/>
              </a:ext>
            </a:extLst>
          </p:cNvPr>
          <p:cNvSpPr>
            <a:spLocks noGrp="1"/>
          </p:cNvSpPr>
          <p:nvPr>
            <p:ph type="sldNum" sz="quarter" idx="12"/>
          </p:nvPr>
        </p:nvSpPr>
        <p:spPr/>
        <p:txBody>
          <a:bodyPr/>
          <a:lstStyle/>
          <a:p>
            <a:pPr>
              <a:defRPr/>
            </a:pPr>
            <a:fld id="{88227903-9316-463D-AE67-CDF8E42D2C56}" type="slidenum">
              <a:rPr lang="en-US" altLang="en-US" smtClean="0"/>
              <a:pPr>
                <a:defRPr/>
              </a:pPr>
              <a:t>‹#›</a:t>
            </a:fld>
            <a:endParaRPr lang="en-US" altLang="en-US"/>
          </a:p>
        </p:txBody>
      </p:sp>
    </p:spTree>
    <p:extLst>
      <p:ext uri="{BB962C8B-B14F-4D97-AF65-F5344CB8AC3E}">
        <p14:creationId xmlns:p14="http://schemas.microsoft.com/office/powerpoint/2010/main" val="7106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030541-34D0-46B7-9C8E-C4AD08D899CF}"/>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57DF050-1C08-4156-B1B7-85E5066280DB}"/>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1122EC-51BC-4B2B-A7BF-907A402AC4C5}"/>
              </a:ext>
            </a:extLst>
          </p:cNvPr>
          <p:cNvSpPr>
            <a:spLocks noGrp="1"/>
          </p:cNvSpPr>
          <p:nvPr>
            <p:ph type="dt" sz="half" idx="10"/>
          </p:nvPr>
        </p:nvSpPr>
        <p:spPr/>
        <p:txBody>
          <a:bodyPr/>
          <a:lstStyle/>
          <a:p>
            <a:pPr>
              <a:defRPr/>
            </a:pPr>
            <a:endParaRPr lang="en-US" altLang="en-US"/>
          </a:p>
        </p:txBody>
      </p:sp>
      <p:sp>
        <p:nvSpPr>
          <p:cNvPr id="5" name="Footer Placeholder 4">
            <a:extLst>
              <a:ext uri="{FF2B5EF4-FFF2-40B4-BE49-F238E27FC236}">
                <a16:creationId xmlns:a16="http://schemas.microsoft.com/office/drawing/2014/main" id="{39912EA6-7363-4C39-B29D-5B01B9040B27}"/>
              </a:ext>
            </a:extLst>
          </p:cNvPr>
          <p:cNvSpPr>
            <a:spLocks noGrp="1"/>
          </p:cNvSpPr>
          <p:nvPr>
            <p:ph type="ftr" sz="quarter" idx="11"/>
          </p:nvPr>
        </p:nvSpPr>
        <p:spPr/>
        <p:txBody>
          <a:bodyPr/>
          <a:lstStyle/>
          <a:p>
            <a:pPr>
              <a:defRPr/>
            </a:pPr>
            <a:endParaRPr lang="en-US" altLang="en-US"/>
          </a:p>
        </p:txBody>
      </p:sp>
      <p:sp>
        <p:nvSpPr>
          <p:cNvPr id="6" name="Slide Number Placeholder 5">
            <a:extLst>
              <a:ext uri="{FF2B5EF4-FFF2-40B4-BE49-F238E27FC236}">
                <a16:creationId xmlns:a16="http://schemas.microsoft.com/office/drawing/2014/main" id="{75A22D83-0347-4B8E-B5E4-1923E2E683A6}"/>
              </a:ext>
            </a:extLst>
          </p:cNvPr>
          <p:cNvSpPr>
            <a:spLocks noGrp="1"/>
          </p:cNvSpPr>
          <p:nvPr>
            <p:ph type="sldNum" sz="quarter" idx="12"/>
          </p:nvPr>
        </p:nvSpPr>
        <p:spPr/>
        <p:txBody>
          <a:bodyPr/>
          <a:lstStyle/>
          <a:p>
            <a:pPr>
              <a:defRPr/>
            </a:pPr>
            <a:fld id="{3B082C6D-79A3-485F-BC2A-4142BC59F68B}" type="slidenum">
              <a:rPr lang="en-US" altLang="en-US" smtClean="0"/>
              <a:pPr>
                <a:defRPr/>
              </a:pPr>
              <a:t>‹#›</a:t>
            </a:fld>
            <a:endParaRPr lang="en-US" altLang="en-US"/>
          </a:p>
        </p:txBody>
      </p:sp>
    </p:spTree>
    <p:extLst>
      <p:ext uri="{BB962C8B-B14F-4D97-AF65-F5344CB8AC3E}">
        <p14:creationId xmlns:p14="http://schemas.microsoft.com/office/powerpoint/2010/main" val="2740952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C914-C69E-4A08-92DD-A471390E72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63CC81-98EC-4973-9F3D-771608E9EB7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3F5EC8-A2C3-4239-83A1-06F433A3012E}"/>
              </a:ext>
            </a:extLst>
          </p:cNvPr>
          <p:cNvSpPr>
            <a:spLocks noGrp="1"/>
          </p:cNvSpPr>
          <p:nvPr>
            <p:ph type="dt" sz="half" idx="10"/>
          </p:nvPr>
        </p:nvSpPr>
        <p:spPr/>
        <p:txBody>
          <a:bodyPr/>
          <a:lstStyle/>
          <a:p>
            <a:pPr>
              <a:defRPr/>
            </a:pPr>
            <a:endParaRPr lang="en-US" altLang="en-US"/>
          </a:p>
        </p:txBody>
      </p:sp>
      <p:sp>
        <p:nvSpPr>
          <p:cNvPr id="5" name="Footer Placeholder 4">
            <a:extLst>
              <a:ext uri="{FF2B5EF4-FFF2-40B4-BE49-F238E27FC236}">
                <a16:creationId xmlns:a16="http://schemas.microsoft.com/office/drawing/2014/main" id="{F8078AD7-FE21-48EE-BC4A-8A7D10F83141}"/>
              </a:ext>
            </a:extLst>
          </p:cNvPr>
          <p:cNvSpPr>
            <a:spLocks noGrp="1"/>
          </p:cNvSpPr>
          <p:nvPr>
            <p:ph type="ftr" sz="quarter" idx="11"/>
          </p:nvPr>
        </p:nvSpPr>
        <p:spPr/>
        <p:txBody>
          <a:bodyPr/>
          <a:lstStyle/>
          <a:p>
            <a:pPr>
              <a:defRPr/>
            </a:pPr>
            <a:endParaRPr lang="en-US" altLang="en-US"/>
          </a:p>
        </p:txBody>
      </p:sp>
      <p:sp>
        <p:nvSpPr>
          <p:cNvPr id="6" name="Slide Number Placeholder 5">
            <a:extLst>
              <a:ext uri="{FF2B5EF4-FFF2-40B4-BE49-F238E27FC236}">
                <a16:creationId xmlns:a16="http://schemas.microsoft.com/office/drawing/2014/main" id="{F3AF9C04-2341-4EB1-B626-D5382B03B9DC}"/>
              </a:ext>
            </a:extLst>
          </p:cNvPr>
          <p:cNvSpPr>
            <a:spLocks noGrp="1"/>
          </p:cNvSpPr>
          <p:nvPr>
            <p:ph type="sldNum" sz="quarter" idx="12"/>
          </p:nvPr>
        </p:nvSpPr>
        <p:spPr/>
        <p:txBody>
          <a:bodyPr/>
          <a:lstStyle/>
          <a:p>
            <a:pPr>
              <a:defRPr/>
            </a:pPr>
            <a:fld id="{725E7649-A2C5-40AC-A8BF-D7D178743EC3}" type="slidenum">
              <a:rPr lang="en-US" altLang="en-US" smtClean="0"/>
              <a:pPr>
                <a:defRPr/>
              </a:pPr>
              <a:t>‹#›</a:t>
            </a:fld>
            <a:endParaRPr lang="en-US" altLang="en-US"/>
          </a:p>
        </p:txBody>
      </p:sp>
    </p:spTree>
    <p:extLst>
      <p:ext uri="{BB962C8B-B14F-4D97-AF65-F5344CB8AC3E}">
        <p14:creationId xmlns:p14="http://schemas.microsoft.com/office/powerpoint/2010/main" val="1485744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A6DF1-06FC-40E3-836D-1895DB8C237D}"/>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CA4EBEC5-E78C-4DF0-BBC9-428597E021F8}"/>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4B87B08-0AEE-48AF-BD3E-20793DACC5D2}"/>
              </a:ext>
            </a:extLst>
          </p:cNvPr>
          <p:cNvSpPr>
            <a:spLocks noGrp="1"/>
          </p:cNvSpPr>
          <p:nvPr>
            <p:ph type="dt" sz="half" idx="10"/>
          </p:nvPr>
        </p:nvSpPr>
        <p:spPr/>
        <p:txBody>
          <a:bodyPr/>
          <a:lstStyle/>
          <a:p>
            <a:pPr>
              <a:defRPr/>
            </a:pPr>
            <a:endParaRPr lang="en-US" altLang="en-US"/>
          </a:p>
        </p:txBody>
      </p:sp>
      <p:sp>
        <p:nvSpPr>
          <p:cNvPr id="5" name="Footer Placeholder 4">
            <a:extLst>
              <a:ext uri="{FF2B5EF4-FFF2-40B4-BE49-F238E27FC236}">
                <a16:creationId xmlns:a16="http://schemas.microsoft.com/office/drawing/2014/main" id="{61CEAF3F-E2A8-4084-8D17-BC89DEC3ACFE}"/>
              </a:ext>
            </a:extLst>
          </p:cNvPr>
          <p:cNvSpPr>
            <a:spLocks noGrp="1"/>
          </p:cNvSpPr>
          <p:nvPr>
            <p:ph type="ftr" sz="quarter" idx="11"/>
          </p:nvPr>
        </p:nvSpPr>
        <p:spPr/>
        <p:txBody>
          <a:bodyPr/>
          <a:lstStyle/>
          <a:p>
            <a:pPr>
              <a:defRPr/>
            </a:pPr>
            <a:endParaRPr lang="en-US" altLang="en-US"/>
          </a:p>
        </p:txBody>
      </p:sp>
      <p:sp>
        <p:nvSpPr>
          <p:cNvPr id="6" name="Slide Number Placeholder 5">
            <a:extLst>
              <a:ext uri="{FF2B5EF4-FFF2-40B4-BE49-F238E27FC236}">
                <a16:creationId xmlns:a16="http://schemas.microsoft.com/office/drawing/2014/main" id="{2643F6C4-0FA8-48A2-8A3A-49BC1248375D}"/>
              </a:ext>
            </a:extLst>
          </p:cNvPr>
          <p:cNvSpPr>
            <a:spLocks noGrp="1"/>
          </p:cNvSpPr>
          <p:nvPr>
            <p:ph type="sldNum" sz="quarter" idx="12"/>
          </p:nvPr>
        </p:nvSpPr>
        <p:spPr/>
        <p:txBody>
          <a:bodyPr/>
          <a:lstStyle/>
          <a:p>
            <a:pPr>
              <a:defRPr/>
            </a:pPr>
            <a:fld id="{65DE35CC-E347-4053-8B31-01FFC80F1EA6}" type="slidenum">
              <a:rPr lang="en-US" altLang="en-US" smtClean="0"/>
              <a:pPr>
                <a:defRPr/>
              </a:pPr>
              <a:t>‹#›</a:t>
            </a:fld>
            <a:endParaRPr lang="en-US" altLang="en-US"/>
          </a:p>
        </p:txBody>
      </p:sp>
    </p:spTree>
    <p:extLst>
      <p:ext uri="{BB962C8B-B14F-4D97-AF65-F5344CB8AC3E}">
        <p14:creationId xmlns:p14="http://schemas.microsoft.com/office/powerpoint/2010/main" val="3618222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E5D25-B9E8-4323-B7E3-C3C5D0DC8D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09D998-7DC2-4544-9038-632F65F66A5D}"/>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DD24F1-D6DA-4E2A-81FC-EB5D3C523F6C}"/>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0ED2A9C-0925-40DD-9F23-DC7D45950647}"/>
              </a:ext>
            </a:extLst>
          </p:cNvPr>
          <p:cNvSpPr>
            <a:spLocks noGrp="1"/>
          </p:cNvSpPr>
          <p:nvPr>
            <p:ph type="dt" sz="half" idx="10"/>
          </p:nvPr>
        </p:nvSpPr>
        <p:spPr/>
        <p:txBody>
          <a:bodyPr/>
          <a:lstStyle/>
          <a:p>
            <a:pPr>
              <a:defRPr/>
            </a:pPr>
            <a:endParaRPr lang="en-US" altLang="en-US"/>
          </a:p>
        </p:txBody>
      </p:sp>
      <p:sp>
        <p:nvSpPr>
          <p:cNvPr id="6" name="Footer Placeholder 5">
            <a:extLst>
              <a:ext uri="{FF2B5EF4-FFF2-40B4-BE49-F238E27FC236}">
                <a16:creationId xmlns:a16="http://schemas.microsoft.com/office/drawing/2014/main" id="{CEB09B39-4248-462F-8D2D-8FF555F3D1BD}"/>
              </a:ext>
            </a:extLst>
          </p:cNvPr>
          <p:cNvSpPr>
            <a:spLocks noGrp="1"/>
          </p:cNvSpPr>
          <p:nvPr>
            <p:ph type="ftr" sz="quarter" idx="11"/>
          </p:nvPr>
        </p:nvSpPr>
        <p:spPr/>
        <p:txBody>
          <a:bodyPr/>
          <a:lstStyle/>
          <a:p>
            <a:pPr>
              <a:defRPr/>
            </a:pPr>
            <a:endParaRPr lang="en-US" altLang="en-US"/>
          </a:p>
        </p:txBody>
      </p:sp>
      <p:sp>
        <p:nvSpPr>
          <p:cNvPr id="7" name="Slide Number Placeholder 6">
            <a:extLst>
              <a:ext uri="{FF2B5EF4-FFF2-40B4-BE49-F238E27FC236}">
                <a16:creationId xmlns:a16="http://schemas.microsoft.com/office/drawing/2014/main" id="{E1622768-9757-4B32-A7DB-075ADD413E2A}"/>
              </a:ext>
            </a:extLst>
          </p:cNvPr>
          <p:cNvSpPr>
            <a:spLocks noGrp="1"/>
          </p:cNvSpPr>
          <p:nvPr>
            <p:ph type="sldNum" sz="quarter" idx="12"/>
          </p:nvPr>
        </p:nvSpPr>
        <p:spPr/>
        <p:txBody>
          <a:bodyPr/>
          <a:lstStyle/>
          <a:p>
            <a:pPr>
              <a:defRPr/>
            </a:pPr>
            <a:fld id="{68DCDEFA-C267-43A7-A4C6-21578A949C7F}" type="slidenum">
              <a:rPr lang="en-US" altLang="en-US" smtClean="0"/>
              <a:pPr>
                <a:defRPr/>
              </a:pPr>
              <a:t>‹#›</a:t>
            </a:fld>
            <a:endParaRPr lang="en-US" altLang="en-US"/>
          </a:p>
        </p:txBody>
      </p:sp>
    </p:spTree>
    <p:extLst>
      <p:ext uri="{BB962C8B-B14F-4D97-AF65-F5344CB8AC3E}">
        <p14:creationId xmlns:p14="http://schemas.microsoft.com/office/powerpoint/2010/main" val="823042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2CCD5-6839-49F4-9278-793ECEF6505B}"/>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CE81601-5174-4050-B264-D653163434FD}"/>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E10F9A3E-2537-4540-870C-3BA515DCA187}"/>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4B2770-5F24-44F3-A567-0939E3CAA10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758D9D20-FA9D-4E07-A88F-9D520704464C}"/>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89E57A-8754-42AD-8927-10503BA7BE79}"/>
              </a:ext>
            </a:extLst>
          </p:cNvPr>
          <p:cNvSpPr>
            <a:spLocks noGrp="1"/>
          </p:cNvSpPr>
          <p:nvPr>
            <p:ph type="dt" sz="half" idx="10"/>
          </p:nvPr>
        </p:nvSpPr>
        <p:spPr/>
        <p:txBody>
          <a:bodyPr/>
          <a:lstStyle/>
          <a:p>
            <a:pPr>
              <a:defRPr/>
            </a:pPr>
            <a:endParaRPr lang="en-US" altLang="en-US"/>
          </a:p>
        </p:txBody>
      </p:sp>
      <p:sp>
        <p:nvSpPr>
          <p:cNvPr id="8" name="Footer Placeholder 7">
            <a:extLst>
              <a:ext uri="{FF2B5EF4-FFF2-40B4-BE49-F238E27FC236}">
                <a16:creationId xmlns:a16="http://schemas.microsoft.com/office/drawing/2014/main" id="{619660BE-EDD5-4FAA-A883-375F7E3DBDD9}"/>
              </a:ext>
            </a:extLst>
          </p:cNvPr>
          <p:cNvSpPr>
            <a:spLocks noGrp="1"/>
          </p:cNvSpPr>
          <p:nvPr>
            <p:ph type="ftr" sz="quarter" idx="11"/>
          </p:nvPr>
        </p:nvSpPr>
        <p:spPr/>
        <p:txBody>
          <a:bodyPr/>
          <a:lstStyle/>
          <a:p>
            <a:pPr>
              <a:defRPr/>
            </a:pPr>
            <a:endParaRPr lang="en-US" altLang="en-US"/>
          </a:p>
        </p:txBody>
      </p:sp>
      <p:sp>
        <p:nvSpPr>
          <p:cNvPr id="9" name="Slide Number Placeholder 8">
            <a:extLst>
              <a:ext uri="{FF2B5EF4-FFF2-40B4-BE49-F238E27FC236}">
                <a16:creationId xmlns:a16="http://schemas.microsoft.com/office/drawing/2014/main" id="{C3344D64-ED5C-4197-AE41-9A70066B7662}"/>
              </a:ext>
            </a:extLst>
          </p:cNvPr>
          <p:cNvSpPr>
            <a:spLocks noGrp="1"/>
          </p:cNvSpPr>
          <p:nvPr>
            <p:ph type="sldNum" sz="quarter" idx="12"/>
          </p:nvPr>
        </p:nvSpPr>
        <p:spPr/>
        <p:txBody>
          <a:bodyPr/>
          <a:lstStyle/>
          <a:p>
            <a:pPr>
              <a:defRPr/>
            </a:pPr>
            <a:fld id="{7CB3EE23-2458-42C6-96BB-5A40959D4A7B}" type="slidenum">
              <a:rPr lang="en-US" altLang="en-US" smtClean="0"/>
              <a:pPr>
                <a:defRPr/>
              </a:pPr>
              <a:t>‹#›</a:t>
            </a:fld>
            <a:endParaRPr lang="en-US" altLang="en-US"/>
          </a:p>
        </p:txBody>
      </p:sp>
    </p:spTree>
    <p:extLst>
      <p:ext uri="{BB962C8B-B14F-4D97-AF65-F5344CB8AC3E}">
        <p14:creationId xmlns:p14="http://schemas.microsoft.com/office/powerpoint/2010/main" val="34586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10FAF-5F5B-412C-AE2D-324C20C7E1D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D055F98-B675-4771-9663-9FBB3FB8D63D}"/>
              </a:ext>
            </a:extLst>
          </p:cNvPr>
          <p:cNvSpPr>
            <a:spLocks noGrp="1"/>
          </p:cNvSpPr>
          <p:nvPr>
            <p:ph type="dt" sz="half" idx="10"/>
          </p:nvPr>
        </p:nvSpPr>
        <p:spPr/>
        <p:txBody>
          <a:bodyPr/>
          <a:lstStyle/>
          <a:p>
            <a:pPr>
              <a:defRPr/>
            </a:pPr>
            <a:endParaRPr lang="en-US" altLang="en-US"/>
          </a:p>
        </p:txBody>
      </p:sp>
      <p:sp>
        <p:nvSpPr>
          <p:cNvPr id="4" name="Footer Placeholder 3">
            <a:extLst>
              <a:ext uri="{FF2B5EF4-FFF2-40B4-BE49-F238E27FC236}">
                <a16:creationId xmlns:a16="http://schemas.microsoft.com/office/drawing/2014/main" id="{C6C6B0DA-D228-4FF7-B746-6E9D62D03061}"/>
              </a:ext>
            </a:extLst>
          </p:cNvPr>
          <p:cNvSpPr>
            <a:spLocks noGrp="1"/>
          </p:cNvSpPr>
          <p:nvPr>
            <p:ph type="ftr" sz="quarter" idx="11"/>
          </p:nvPr>
        </p:nvSpPr>
        <p:spPr/>
        <p:txBody>
          <a:bodyPr/>
          <a:lstStyle/>
          <a:p>
            <a:pPr>
              <a:defRPr/>
            </a:pPr>
            <a:endParaRPr lang="en-US" altLang="en-US"/>
          </a:p>
        </p:txBody>
      </p:sp>
      <p:sp>
        <p:nvSpPr>
          <p:cNvPr id="5" name="Slide Number Placeholder 4">
            <a:extLst>
              <a:ext uri="{FF2B5EF4-FFF2-40B4-BE49-F238E27FC236}">
                <a16:creationId xmlns:a16="http://schemas.microsoft.com/office/drawing/2014/main" id="{A900F98A-1125-4BB4-9197-369E903FAC57}"/>
              </a:ext>
            </a:extLst>
          </p:cNvPr>
          <p:cNvSpPr>
            <a:spLocks noGrp="1"/>
          </p:cNvSpPr>
          <p:nvPr>
            <p:ph type="sldNum" sz="quarter" idx="12"/>
          </p:nvPr>
        </p:nvSpPr>
        <p:spPr/>
        <p:txBody>
          <a:bodyPr/>
          <a:lstStyle/>
          <a:p>
            <a:pPr>
              <a:defRPr/>
            </a:pPr>
            <a:fld id="{90E3877B-7485-4AD1-86DB-500079FFD108}" type="slidenum">
              <a:rPr lang="en-US" altLang="en-US" smtClean="0"/>
              <a:pPr>
                <a:defRPr/>
              </a:pPr>
              <a:t>‹#›</a:t>
            </a:fld>
            <a:endParaRPr lang="en-US" altLang="en-US"/>
          </a:p>
        </p:txBody>
      </p:sp>
    </p:spTree>
    <p:extLst>
      <p:ext uri="{BB962C8B-B14F-4D97-AF65-F5344CB8AC3E}">
        <p14:creationId xmlns:p14="http://schemas.microsoft.com/office/powerpoint/2010/main" val="3195261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5A9137-9B4B-4B18-82AB-7C669C7E2FB2}"/>
              </a:ext>
            </a:extLst>
          </p:cNvPr>
          <p:cNvSpPr>
            <a:spLocks noGrp="1"/>
          </p:cNvSpPr>
          <p:nvPr>
            <p:ph type="dt" sz="half" idx="10"/>
          </p:nvPr>
        </p:nvSpPr>
        <p:spPr/>
        <p:txBody>
          <a:bodyPr/>
          <a:lstStyle/>
          <a:p>
            <a:pPr>
              <a:defRPr/>
            </a:pPr>
            <a:endParaRPr lang="en-US" altLang="en-US"/>
          </a:p>
        </p:txBody>
      </p:sp>
      <p:sp>
        <p:nvSpPr>
          <p:cNvPr id="3" name="Footer Placeholder 2">
            <a:extLst>
              <a:ext uri="{FF2B5EF4-FFF2-40B4-BE49-F238E27FC236}">
                <a16:creationId xmlns:a16="http://schemas.microsoft.com/office/drawing/2014/main" id="{81FA8A40-2476-4444-B5AB-04E4153F64D1}"/>
              </a:ext>
            </a:extLst>
          </p:cNvPr>
          <p:cNvSpPr>
            <a:spLocks noGrp="1"/>
          </p:cNvSpPr>
          <p:nvPr>
            <p:ph type="ftr" sz="quarter" idx="11"/>
          </p:nvPr>
        </p:nvSpPr>
        <p:spPr/>
        <p:txBody>
          <a:bodyPr/>
          <a:lstStyle/>
          <a:p>
            <a:pPr>
              <a:defRPr/>
            </a:pPr>
            <a:endParaRPr lang="en-US" altLang="en-US"/>
          </a:p>
        </p:txBody>
      </p:sp>
      <p:sp>
        <p:nvSpPr>
          <p:cNvPr id="4" name="Slide Number Placeholder 3">
            <a:extLst>
              <a:ext uri="{FF2B5EF4-FFF2-40B4-BE49-F238E27FC236}">
                <a16:creationId xmlns:a16="http://schemas.microsoft.com/office/drawing/2014/main" id="{7B29674B-0C0E-4B30-9F19-67EFA61280C7}"/>
              </a:ext>
            </a:extLst>
          </p:cNvPr>
          <p:cNvSpPr>
            <a:spLocks noGrp="1"/>
          </p:cNvSpPr>
          <p:nvPr>
            <p:ph type="sldNum" sz="quarter" idx="12"/>
          </p:nvPr>
        </p:nvSpPr>
        <p:spPr/>
        <p:txBody>
          <a:bodyPr/>
          <a:lstStyle/>
          <a:p>
            <a:pPr>
              <a:defRPr/>
            </a:pPr>
            <a:fld id="{5BBF4A35-479B-4BC4-9DF0-93423E770FAB}" type="slidenum">
              <a:rPr lang="en-US" altLang="en-US" smtClean="0"/>
              <a:pPr>
                <a:defRPr/>
              </a:pPr>
              <a:t>‹#›</a:t>
            </a:fld>
            <a:endParaRPr lang="en-US" altLang="en-US"/>
          </a:p>
        </p:txBody>
      </p:sp>
    </p:spTree>
    <p:extLst>
      <p:ext uri="{BB962C8B-B14F-4D97-AF65-F5344CB8AC3E}">
        <p14:creationId xmlns:p14="http://schemas.microsoft.com/office/powerpoint/2010/main" val="2022821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71A86-A9F3-414A-B239-95E10D09EF03}"/>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0CA0A05D-4D94-4FF9-8C38-1922DA1CF47C}"/>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EBD30D0-96B8-4B76-B96F-D7A4116D2D3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3DB02250-6B08-455F-A1E4-9AE2FB04AC84}"/>
              </a:ext>
            </a:extLst>
          </p:cNvPr>
          <p:cNvSpPr>
            <a:spLocks noGrp="1"/>
          </p:cNvSpPr>
          <p:nvPr>
            <p:ph type="dt" sz="half" idx="10"/>
          </p:nvPr>
        </p:nvSpPr>
        <p:spPr/>
        <p:txBody>
          <a:bodyPr/>
          <a:lstStyle/>
          <a:p>
            <a:pPr>
              <a:defRPr/>
            </a:pPr>
            <a:endParaRPr lang="en-US" altLang="en-US"/>
          </a:p>
        </p:txBody>
      </p:sp>
      <p:sp>
        <p:nvSpPr>
          <p:cNvPr id="6" name="Footer Placeholder 5">
            <a:extLst>
              <a:ext uri="{FF2B5EF4-FFF2-40B4-BE49-F238E27FC236}">
                <a16:creationId xmlns:a16="http://schemas.microsoft.com/office/drawing/2014/main" id="{648E75AC-A8AD-49CA-9C5D-E023CA0F8292}"/>
              </a:ext>
            </a:extLst>
          </p:cNvPr>
          <p:cNvSpPr>
            <a:spLocks noGrp="1"/>
          </p:cNvSpPr>
          <p:nvPr>
            <p:ph type="ftr" sz="quarter" idx="11"/>
          </p:nvPr>
        </p:nvSpPr>
        <p:spPr/>
        <p:txBody>
          <a:bodyPr/>
          <a:lstStyle/>
          <a:p>
            <a:pPr>
              <a:defRPr/>
            </a:pPr>
            <a:endParaRPr lang="en-US" altLang="en-US"/>
          </a:p>
        </p:txBody>
      </p:sp>
      <p:sp>
        <p:nvSpPr>
          <p:cNvPr id="7" name="Slide Number Placeholder 6">
            <a:extLst>
              <a:ext uri="{FF2B5EF4-FFF2-40B4-BE49-F238E27FC236}">
                <a16:creationId xmlns:a16="http://schemas.microsoft.com/office/drawing/2014/main" id="{842D3BAF-EFC8-478D-A21B-3B274D1E9250}"/>
              </a:ext>
            </a:extLst>
          </p:cNvPr>
          <p:cNvSpPr>
            <a:spLocks noGrp="1"/>
          </p:cNvSpPr>
          <p:nvPr>
            <p:ph type="sldNum" sz="quarter" idx="12"/>
          </p:nvPr>
        </p:nvSpPr>
        <p:spPr/>
        <p:txBody>
          <a:bodyPr/>
          <a:lstStyle/>
          <a:p>
            <a:pPr>
              <a:defRPr/>
            </a:pPr>
            <a:fld id="{15278094-093A-4734-9501-417DF025598C}" type="slidenum">
              <a:rPr lang="en-US" altLang="en-US" smtClean="0"/>
              <a:pPr>
                <a:defRPr/>
              </a:pPr>
              <a:t>‹#›</a:t>
            </a:fld>
            <a:endParaRPr lang="en-US" altLang="en-US"/>
          </a:p>
        </p:txBody>
      </p:sp>
    </p:spTree>
    <p:extLst>
      <p:ext uri="{BB962C8B-B14F-4D97-AF65-F5344CB8AC3E}">
        <p14:creationId xmlns:p14="http://schemas.microsoft.com/office/powerpoint/2010/main" val="1227654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5C0EA-0CC4-4F66-81EC-1A8982A4D6B1}"/>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3108A510-20C1-4A6D-BD8D-886D704D265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73F24B83-067E-49B5-A02B-6CCAE093948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37B032CE-81BC-42A5-ABEF-6F5816E71DDA}"/>
              </a:ext>
            </a:extLst>
          </p:cNvPr>
          <p:cNvSpPr>
            <a:spLocks noGrp="1"/>
          </p:cNvSpPr>
          <p:nvPr>
            <p:ph type="dt" sz="half" idx="10"/>
          </p:nvPr>
        </p:nvSpPr>
        <p:spPr/>
        <p:txBody>
          <a:bodyPr/>
          <a:lstStyle/>
          <a:p>
            <a:pPr>
              <a:defRPr/>
            </a:pPr>
            <a:endParaRPr lang="en-US" altLang="en-US"/>
          </a:p>
        </p:txBody>
      </p:sp>
      <p:sp>
        <p:nvSpPr>
          <p:cNvPr id="6" name="Footer Placeholder 5">
            <a:extLst>
              <a:ext uri="{FF2B5EF4-FFF2-40B4-BE49-F238E27FC236}">
                <a16:creationId xmlns:a16="http://schemas.microsoft.com/office/drawing/2014/main" id="{B0AF3CB9-3829-4908-93A5-1C490A2C71CF}"/>
              </a:ext>
            </a:extLst>
          </p:cNvPr>
          <p:cNvSpPr>
            <a:spLocks noGrp="1"/>
          </p:cNvSpPr>
          <p:nvPr>
            <p:ph type="ftr" sz="quarter" idx="11"/>
          </p:nvPr>
        </p:nvSpPr>
        <p:spPr/>
        <p:txBody>
          <a:bodyPr/>
          <a:lstStyle/>
          <a:p>
            <a:pPr>
              <a:defRPr/>
            </a:pPr>
            <a:endParaRPr lang="en-US" altLang="en-US"/>
          </a:p>
        </p:txBody>
      </p:sp>
      <p:sp>
        <p:nvSpPr>
          <p:cNvPr id="7" name="Slide Number Placeholder 6">
            <a:extLst>
              <a:ext uri="{FF2B5EF4-FFF2-40B4-BE49-F238E27FC236}">
                <a16:creationId xmlns:a16="http://schemas.microsoft.com/office/drawing/2014/main" id="{B30B32E6-8752-4B9A-8AF0-D6F6F5043851}"/>
              </a:ext>
            </a:extLst>
          </p:cNvPr>
          <p:cNvSpPr>
            <a:spLocks noGrp="1"/>
          </p:cNvSpPr>
          <p:nvPr>
            <p:ph type="sldNum" sz="quarter" idx="12"/>
          </p:nvPr>
        </p:nvSpPr>
        <p:spPr/>
        <p:txBody>
          <a:bodyPr/>
          <a:lstStyle/>
          <a:p>
            <a:pPr>
              <a:defRPr/>
            </a:pPr>
            <a:fld id="{8C07C744-7CA8-4627-BDBA-D7290C33EDD1}" type="slidenum">
              <a:rPr lang="en-US" altLang="en-US" smtClean="0"/>
              <a:pPr>
                <a:defRPr/>
              </a:pPr>
              <a:t>‹#›</a:t>
            </a:fld>
            <a:endParaRPr lang="en-US" altLang="en-US"/>
          </a:p>
        </p:txBody>
      </p:sp>
    </p:spTree>
    <p:extLst>
      <p:ext uri="{BB962C8B-B14F-4D97-AF65-F5344CB8AC3E}">
        <p14:creationId xmlns:p14="http://schemas.microsoft.com/office/powerpoint/2010/main" val="3488527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ED35AE4-D132-44EE-8533-9C93DF1AE5E4}"/>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688D6D5-CDBE-46B7-9AC2-053E69E76BA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62378-A5EA-47F0-B8B6-966329C2BC8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ltLang="en-US"/>
          </a:p>
        </p:txBody>
      </p:sp>
      <p:sp>
        <p:nvSpPr>
          <p:cNvPr id="5" name="Footer Placeholder 4">
            <a:extLst>
              <a:ext uri="{FF2B5EF4-FFF2-40B4-BE49-F238E27FC236}">
                <a16:creationId xmlns:a16="http://schemas.microsoft.com/office/drawing/2014/main" id="{99F474F7-C459-40E1-86B5-988A9DE34ED7}"/>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ltLang="en-US"/>
          </a:p>
        </p:txBody>
      </p:sp>
      <p:sp>
        <p:nvSpPr>
          <p:cNvPr id="6" name="Slide Number Placeholder 5">
            <a:extLst>
              <a:ext uri="{FF2B5EF4-FFF2-40B4-BE49-F238E27FC236}">
                <a16:creationId xmlns:a16="http://schemas.microsoft.com/office/drawing/2014/main" id="{58AC5A0C-B460-4AEE-9022-0C74963EDFAC}"/>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309ED1F9-A02B-4348-8516-42F69218AC4E}" type="slidenum">
              <a:rPr lang="en-US" altLang="en-US" smtClean="0"/>
              <a:pPr>
                <a:defRPr/>
              </a:pPr>
              <a:t>‹#›</a:t>
            </a:fld>
            <a:endParaRPr lang="en-US" altLang="en-US"/>
          </a:p>
        </p:txBody>
      </p:sp>
    </p:spTree>
    <p:extLst>
      <p:ext uri="{BB962C8B-B14F-4D97-AF65-F5344CB8AC3E}">
        <p14:creationId xmlns:p14="http://schemas.microsoft.com/office/powerpoint/2010/main" val="2865987034"/>
      </p:ext>
    </p:extLst>
  </p:cSld>
  <p:clrMap bg1="lt1" tx1="dk1" bg2="lt2" tx2="dk2" accent1="accent1" accent2="accent2" accent3="accent3" accent4="accent4" accent5="accent5" accent6="accent6" hlink="hlink" folHlink="folHlink"/>
  <p:sldLayoutIdLst>
    <p:sldLayoutId id="2147484025" r:id="rId1"/>
    <p:sldLayoutId id="2147484026" r:id="rId2"/>
    <p:sldLayoutId id="2147484027" r:id="rId3"/>
    <p:sldLayoutId id="2147484028" r:id="rId4"/>
    <p:sldLayoutId id="2147484029" r:id="rId5"/>
    <p:sldLayoutId id="2147484030" r:id="rId6"/>
    <p:sldLayoutId id="2147484031" r:id="rId7"/>
    <p:sldLayoutId id="2147484032" r:id="rId8"/>
    <p:sldLayoutId id="2147484033" r:id="rId9"/>
    <p:sldLayoutId id="2147484034" r:id="rId10"/>
    <p:sldLayoutId id="2147484035"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mailto:abliss@lbo.ms.gov"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hyperlink" Target="mailto:cstanford@lbo.ms.gov" TargetMode="External"/><Relationship Id="rId5" Type="http://schemas.openxmlformats.org/officeDocument/2006/relationships/hyperlink" Target="mailto:lrobinson@lbo.ms.gov" TargetMode="External"/><Relationship Id="rId4" Type="http://schemas.openxmlformats.org/officeDocument/2006/relationships/hyperlink" Target="mailto:tgreer@lbo.ms.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7" name="Text Box 5">
            <a:extLst>
              <a:ext uri="{FF2B5EF4-FFF2-40B4-BE49-F238E27FC236}">
                <a16:creationId xmlns:a16="http://schemas.microsoft.com/office/drawing/2014/main" id="{769AD063-9977-440A-ABFD-ED6E3CCF6143}"/>
              </a:ext>
            </a:extLst>
          </p:cNvPr>
          <p:cNvSpPr txBox="1">
            <a:spLocks noChangeArrowheads="1"/>
          </p:cNvSpPr>
          <p:nvPr/>
        </p:nvSpPr>
        <p:spPr bwMode="auto">
          <a:xfrm>
            <a:off x="2057400" y="5382079"/>
            <a:ext cx="5029200" cy="862013"/>
          </a:xfrm>
          <a:prstGeom prst="rect">
            <a:avLst/>
          </a:prstGeom>
          <a:noFill/>
          <a:ln w="9525">
            <a:noFill/>
            <a:miter lim="800000"/>
            <a:headEnd/>
            <a:tailEnd/>
          </a:ln>
          <a:effectLst/>
        </p:spPr>
        <p:txBody>
          <a:bodyPr wrap="square">
            <a:spAutoFit/>
          </a:bodyPr>
          <a:lstStyle/>
          <a:p>
            <a:pPr algn="ctr" eaLnBrk="1" hangingPunct="1">
              <a:spcBef>
                <a:spcPct val="50000"/>
              </a:spcBef>
              <a:defRPr/>
            </a:pPr>
            <a:r>
              <a:rPr lang="en-US" sz="2000">
                <a:solidFill>
                  <a:srgbClr val="004070"/>
                </a:solidFill>
                <a:latin typeface="Arial" charset="0"/>
              </a:rPr>
              <a:t>LEGISLATIVE BUDGET OFFICE</a:t>
            </a:r>
          </a:p>
          <a:p>
            <a:pPr algn="ctr" eaLnBrk="1" hangingPunct="1">
              <a:spcBef>
                <a:spcPct val="50000"/>
              </a:spcBef>
              <a:defRPr/>
            </a:pPr>
            <a:r>
              <a:rPr lang="en-US" sz="2000">
                <a:solidFill>
                  <a:srgbClr val="004070"/>
                </a:solidFill>
                <a:latin typeface="Arial" charset="0"/>
              </a:rPr>
              <a:t>November 2021</a:t>
            </a:r>
          </a:p>
        </p:txBody>
      </p:sp>
      <p:sp>
        <p:nvSpPr>
          <p:cNvPr id="5124" name="Line 7">
            <a:extLst>
              <a:ext uri="{FF2B5EF4-FFF2-40B4-BE49-F238E27FC236}">
                <a16:creationId xmlns:a16="http://schemas.microsoft.com/office/drawing/2014/main" id="{8A065813-CB1E-4966-99BF-EEF3722570A0}"/>
              </a:ext>
            </a:extLst>
          </p:cNvPr>
          <p:cNvSpPr>
            <a:spLocks noChangeShapeType="1"/>
          </p:cNvSpPr>
          <p:nvPr/>
        </p:nvSpPr>
        <p:spPr bwMode="auto">
          <a:xfrm>
            <a:off x="457200" y="1061407"/>
            <a:ext cx="7162800" cy="5393"/>
          </a:xfrm>
          <a:prstGeom prst="line">
            <a:avLst/>
          </a:prstGeom>
          <a:noFill/>
          <a:ln w="57150">
            <a:solidFill>
              <a:srgbClr val="93876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5" name="Text Box 8">
            <a:extLst>
              <a:ext uri="{FF2B5EF4-FFF2-40B4-BE49-F238E27FC236}">
                <a16:creationId xmlns:a16="http://schemas.microsoft.com/office/drawing/2014/main" id="{33EF7026-11CC-43C4-831A-B9F5324D0E44}"/>
              </a:ext>
            </a:extLst>
          </p:cNvPr>
          <p:cNvSpPr txBox="1">
            <a:spLocks noChangeArrowheads="1"/>
          </p:cNvSpPr>
          <p:nvPr/>
        </p:nvSpPr>
        <p:spPr bwMode="auto">
          <a:xfrm>
            <a:off x="1752600" y="2090172"/>
            <a:ext cx="56388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en-US" altLang="en-US" sz="4400" b="1">
                <a:solidFill>
                  <a:schemeClr val="accent1">
                    <a:lumMod val="50000"/>
                  </a:schemeClr>
                </a:solidFill>
              </a:rPr>
              <a:t>AMERICAN                  RESCUE PLAN ACT</a:t>
            </a:r>
            <a:endParaRPr lang="en-US" altLang="en-US" sz="3200" b="1">
              <a:solidFill>
                <a:schemeClr val="accent1">
                  <a:lumMod val="50000"/>
                </a:schemeClr>
              </a:solidFill>
            </a:endParaRPr>
          </a:p>
          <a:p>
            <a:pPr algn="ctr" eaLnBrk="1" hangingPunct="1">
              <a:spcBef>
                <a:spcPct val="50000"/>
              </a:spcBef>
              <a:buClrTx/>
              <a:buSzTx/>
              <a:buFontTx/>
              <a:buNone/>
            </a:pPr>
            <a:r>
              <a:rPr lang="en-US" altLang="en-US" sz="3200" b="1">
                <a:solidFill>
                  <a:schemeClr val="accent1">
                    <a:lumMod val="50000"/>
                  </a:schemeClr>
                </a:solidFill>
              </a:rPr>
              <a:t>State and Local Fiscal Recovery Fund</a:t>
            </a:r>
            <a:endParaRPr lang="en-US" altLang="en-US" sz="2400" b="1">
              <a:solidFill>
                <a:schemeClr val="accent1">
                  <a:lumMod val="50000"/>
                </a:schemeClr>
              </a:solidFill>
            </a:endParaRPr>
          </a:p>
        </p:txBody>
      </p:sp>
      <p:pic>
        <p:nvPicPr>
          <p:cNvPr id="7" name="Picture 6" descr="C:\Users\lb24\AppData\Local\Microsoft\Windows\INetCache\Content.Word\MS_seal (002).png">
            <a:extLst>
              <a:ext uri="{FF2B5EF4-FFF2-40B4-BE49-F238E27FC236}">
                <a16:creationId xmlns:a16="http://schemas.microsoft.com/office/drawing/2014/main" id="{46EBE42D-9325-4E68-8098-030D631F8DB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696200" y="76200"/>
            <a:ext cx="1219200" cy="1131657"/>
          </a:xfrm>
          <a:prstGeom prst="rect">
            <a:avLst/>
          </a:prstGeom>
          <a:noFill/>
          <a:ln>
            <a:noFill/>
          </a:ln>
        </p:spPr>
      </p:pic>
      <p:sp>
        <p:nvSpPr>
          <p:cNvPr id="9" name="Line 7">
            <a:extLst>
              <a:ext uri="{FF2B5EF4-FFF2-40B4-BE49-F238E27FC236}">
                <a16:creationId xmlns:a16="http://schemas.microsoft.com/office/drawing/2014/main" id="{FCC7BA56-2E1F-40C7-B7F0-3E8B065E21F3}"/>
              </a:ext>
            </a:extLst>
          </p:cNvPr>
          <p:cNvSpPr>
            <a:spLocks noChangeShapeType="1"/>
          </p:cNvSpPr>
          <p:nvPr/>
        </p:nvSpPr>
        <p:spPr bwMode="auto">
          <a:xfrm>
            <a:off x="457200" y="1137607"/>
            <a:ext cx="7162800" cy="5393"/>
          </a:xfrm>
          <a:prstGeom prst="line">
            <a:avLst/>
          </a:prstGeom>
          <a:noFill/>
          <a:ln w="57150">
            <a:solidFill>
              <a:srgbClr val="00407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Line 7">
            <a:extLst>
              <a:ext uri="{FF2B5EF4-FFF2-40B4-BE49-F238E27FC236}">
                <a16:creationId xmlns:a16="http://schemas.microsoft.com/office/drawing/2014/main" id="{8A065813-CB1E-4966-99BF-EEF3722570A0}"/>
              </a:ext>
            </a:extLst>
          </p:cNvPr>
          <p:cNvSpPr>
            <a:spLocks noChangeShapeType="1"/>
          </p:cNvSpPr>
          <p:nvPr/>
        </p:nvSpPr>
        <p:spPr bwMode="auto">
          <a:xfrm>
            <a:off x="457200" y="1061407"/>
            <a:ext cx="7162800" cy="5393"/>
          </a:xfrm>
          <a:prstGeom prst="line">
            <a:avLst/>
          </a:prstGeom>
          <a:noFill/>
          <a:ln w="57150">
            <a:solidFill>
              <a:srgbClr val="938761"/>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7" name="Picture 6" descr="C:\Users\lb24\AppData\Local\Microsoft\Windows\INetCache\Content.Word\MS_seal (002).png">
            <a:extLst>
              <a:ext uri="{FF2B5EF4-FFF2-40B4-BE49-F238E27FC236}">
                <a16:creationId xmlns:a16="http://schemas.microsoft.com/office/drawing/2014/main" id="{46EBE42D-9325-4E68-8098-030D631F8DB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696200" y="76200"/>
            <a:ext cx="1219200" cy="1131657"/>
          </a:xfrm>
          <a:prstGeom prst="rect">
            <a:avLst/>
          </a:prstGeom>
          <a:noFill/>
          <a:ln>
            <a:noFill/>
          </a:ln>
        </p:spPr>
      </p:pic>
      <p:sp>
        <p:nvSpPr>
          <p:cNvPr id="9" name="Line 7">
            <a:extLst>
              <a:ext uri="{FF2B5EF4-FFF2-40B4-BE49-F238E27FC236}">
                <a16:creationId xmlns:a16="http://schemas.microsoft.com/office/drawing/2014/main" id="{FCC7BA56-2E1F-40C7-B7F0-3E8B065E21F3}"/>
              </a:ext>
            </a:extLst>
          </p:cNvPr>
          <p:cNvSpPr>
            <a:spLocks noChangeShapeType="1"/>
          </p:cNvSpPr>
          <p:nvPr/>
        </p:nvSpPr>
        <p:spPr bwMode="auto">
          <a:xfrm>
            <a:off x="457200" y="1137607"/>
            <a:ext cx="7162800" cy="5393"/>
          </a:xfrm>
          <a:prstGeom prst="line">
            <a:avLst/>
          </a:prstGeom>
          <a:noFill/>
          <a:ln w="57150">
            <a:solidFill>
              <a:srgbClr val="00407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Rectangle 8">
            <a:extLst>
              <a:ext uri="{FF2B5EF4-FFF2-40B4-BE49-F238E27FC236}">
                <a16:creationId xmlns:a16="http://schemas.microsoft.com/office/drawing/2014/main" id="{72E28F6F-DF10-4923-8217-422727CA4433}"/>
              </a:ext>
            </a:extLst>
          </p:cNvPr>
          <p:cNvSpPr txBox="1">
            <a:spLocks noChangeArrowheads="1"/>
          </p:cNvSpPr>
          <p:nvPr/>
        </p:nvSpPr>
        <p:spPr>
          <a:xfrm>
            <a:off x="463685" y="2057401"/>
            <a:ext cx="8229600" cy="4027816"/>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80000"/>
              </a:lnSpc>
              <a:defRPr/>
            </a:pPr>
            <a:endParaRPr lang="en-US" sz="2000"/>
          </a:p>
        </p:txBody>
      </p:sp>
      <p:sp>
        <p:nvSpPr>
          <p:cNvPr id="12" name="TextBox 11">
            <a:extLst>
              <a:ext uri="{FF2B5EF4-FFF2-40B4-BE49-F238E27FC236}">
                <a16:creationId xmlns:a16="http://schemas.microsoft.com/office/drawing/2014/main" id="{062353AA-DCC5-4AB4-A131-4D550BBCCCC4}"/>
              </a:ext>
            </a:extLst>
          </p:cNvPr>
          <p:cNvSpPr txBox="1"/>
          <p:nvPr/>
        </p:nvSpPr>
        <p:spPr>
          <a:xfrm>
            <a:off x="2150903" y="344269"/>
            <a:ext cx="3775394" cy="646331"/>
          </a:xfrm>
          <a:prstGeom prst="rect">
            <a:avLst/>
          </a:prstGeom>
          <a:noFill/>
        </p:spPr>
        <p:txBody>
          <a:bodyPr wrap="none" rtlCol="0">
            <a:spAutoFit/>
          </a:bodyPr>
          <a:lstStyle/>
          <a:p>
            <a:pPr algn="ctr"/>
            <a:r>
              <a:rPr lang="en-US" sz="3600" b="1">
                <a:solidFill>
                  <a:schemeClr val="accent1">
                    <a:lumMod val="50000"/>
                  </a:schemeClr>
                </a:solidFill>
                <a:latin typeface="Arial" panose="020B0604020202020204" pitchFamily="34" charset="0"/>
                <a:cs typeface="Arial" panose="020B0604020202020204" pitchFamily="34" charset="0"/>
              </a:rPr>
              <a:t>REVENUE LOSS</a:t>
            </a:r>
          </a:p>
        </p:txBody>
      </p:sp>
      <p:sp>
        <p:nvSpPr>
          <p:cNvPr id="3" name="TextBox 2">
            <a:extLst>
              <a:ext uri="{FF2B5EF4-FFF2-40B4-BE49-F238E27FC236}">
                <a16:creationId xmlns:a16="http://schemas.microsoft.com/office/drawing/2014/main" id="{3DE63D6D-5744-4BBE-B358-9A54AB4AF043}"/>
              </a:ext>
            </a:extLst>
          </p:cNvPr>
          <p:cNvSpPr txBox="1"/>
          <p:nvPr/>
        </p:nvSpPr>
        <p:spPr>
          <a:xfrm>
            <a:off x="381000" y="1478991"/>
            <a:ext cx="8299315" cy="3170099"/>
          </a:xfrm>
          <a:prstGeom prst="rect">
            <a:avLst/>
          </a:prstGeom>
          <a:noFill/>
        </p:spPr>
        <p:txBody>
          <a:bodyPr wrap="square" rtlCol="0">
            <a:spAutoFit/>
          </a:bodyPr>
          <a:lstStyle/>
          <a:p>
            <a:pPr marL="342900" indent="-342900">
              <a:buFont typeface="Arial" panose="020B0604020202020204" pitchFamily="34" charset="0"/>
              <a:buChar char="•"/>
            </a:pPr>
            <a:r>
              <a:rPr lang="en-US" sz="2000">
                <a:solidFill>
                  <a:schemeClr val="accent1">
                    <a:lumMod val="50000"/>
                  </a:schemeClr>
                </a:solidFill>
                <a:latin typeface="Arial" panose="020B0604020202020204" pitchFamily="34" charset="0"/>
                <a:cs typeface="Arial" panose="020B0604020202020204" pitchFamily="34" charset="0"/>
              </a:rPr>
              <a:t>Revenue Loss is calculated to the expected trend, beginning with the</a:t>
            </a:r>
          </a:p>
          <a:p>
            <a:r>
              <a:rPr lang="en-US" sz="2000">
                <a:solidFill>
                  <a:schemeClr val="accent1">
                    <a:lumMod val="50000"/>
                  </a:schemeClr>
                </a:solidFill>
                <a:latin typeface="Arial" panose="020B0604020202020204" pitchFamily="34" charset="0"/>
                <a:cs typeface="Arial" panose="020B0604020202020204" pitchFamily="34" charset="0"/>
              </a:rPr>
              <a:t>     last full fiscal year (FY 2019) pre-pandemic and adjusted annually for</a:t>
            </a:r>
          </a:p>
          <a:p>
            <a:r>
              <a:rPr lang="en-US" sz="2000">
                <a:solidFill>
                  <a:schemeClr val="accent1">
                    <a:lumMod val="50000"/>
                  </a:schemeClr>
                </a:solidFill>
                <a:latin typeface="Arial" panose="020B0604020202020204" pitchFamily="34" charset="0"/>
                <a:cs typeface="Arial" panose="020B0604020202020204" pitchFamily="34" charset="0"/>
              </a:rPr>
              <a:t>     growth.</a:t>
            </a:r>
          </a:p>
          <a:p>
            <a:endParaRPr lang="en-US" sz="2000">
              <a:solidFill>
                <a:schemeClr val="accent1">
                  <a:lumMod val="5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a:solidFill>
                  <a:schemeClr val="accent1">
                    <a:lumMod val="50000"/>
                  </a:schemeClr>
                </a:solidFill>
                <a:latin typeface="Arial" panose="020B0604020202020204" pitchFamily="34" charset="0"/>
                <a:cs typeface="Arial" panose="020B0604020202020204" pitchFamily="34" charset="0"/>
              </a:rPr>
              <a:t>Treasury’s presumed growth rate 4.1%</a:t>
            </a:r>
          </a:p>
          <a:p>
            <a:pPr marL="342900" indent="-342900">
              <a:buFont typeface="Arial" panose="020B0604020202020204" pitchFamily="34" charset="0"/>
              <a:buChar char="•"/>
            </a:pPr>
            <a:endParaRPr lang="en-US" sz="2000">
              <a:solidFill>
                <a:schemeClr val="accent1">
                  <a:lumMod val="5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a:solidFill>
                  <a:schemeClr val="accent1">
                    <a:lumMod val="50000"/>
                  </a:schemeClr>
                </a:solidFill>
                <a:latin typeface="Arial" panose="020B0604020202020204" pitchFamily="34" charset="0"/>
                <a:cs typeface="Arial" panose="020B0604020202020204" pitchFamily="34" charset="0"/>
              </a:rPr>
              <a:t>Once a reduction in revenue is identified, Recipients then have broad</a:t>
            </a:r>
          </a:p>
          <a:p>
            <a:r>
              <a:rPr lang="en-US" sz="2000">
                <a:solidFill>
                  <a:schemeClr val="accent1">
                    <a:lumMod val="50000"/>
                  </a:schemeClr>
                </a:solidFill>
                <a:latin typeface="Arial" panose="020B0604020202020204" pitchFamily="34" charset="0"/>
                <a:cs typeface="Arial" panose="020B0604020202020204" pitchFamily="34" charset="0"/>
              </a:rPr>
              <a:t>     range to spend their funds to support government services. </a:t>
            </a:r>
          </a:p>
          <a:p>
            <a:pPr marL="342900" indent="-342900">
              <a:buFont typeface="Arial" panose="020B0604020202020204" pitchFamily="34" charset="0"/>
              <a:buChar char="•"/>
            </a:pPr>
            <a:endParaRPr lang="en-US" sz="2000">
              <a:solidFill>
                <a:schemeClr val="accent1">
                  <a:lumMod val="5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a:solidFill>
                  <a:schemeClr val="accent1">
                    <a:lumMod val="50000"/>
                  </a:schemeClr>
                </a:solidFill>
                <a:latin typeface="Arial" panose="020B0604020202020204" pitchFamily="34" charset="0"/>
                <a:cs typeface="Arial" panose="020B0604020202020204" pitchFamily="34" charset="0"/>
              </a:rPr>
              <a:t>Funds may not be used to fund reductions in net tax revenue.</a:t>
            </a:r>
          </a:p>
        </p:txBody>
      </p:sp>
      <p:sp>
        <p:nvSpPr>
          <p:cNvPr id="4" name="Slide Number Placeholder 3">
            <a:extLst>
              <a:ext uri="{FF2B5EF4-FFF2-40B4-BE49-F238E27FC236}">
                <a16:creationId xmlns:a16="http://schemas.microsoft.com/office/drawing/2014/main" id="{3AE7FD04-0ADB-41B2-8542-A7FEEEB84CF3}"/>
              </a:ext>
            </a:extLst>
          </p:cNvPr>
          <p:cNvSpPr>
            <a:spLocks noGrp="1"/>
          </p:cNvSpPr>
          <p:nvPr>
            <p:ph type="sldNum" sz="quarter" idx="12"/>
          </p:nvPr>
        </p:nvSpPr>
        <p:spPr/>
        <p:txBody>
          <a:bodyPr/>
          <a:lstStyle/>
          <a:p>
            <a:pPr>
              <a:defRPr/>
            </a:pPr>
            <a:fld id="{5BBF4A35-479B-4BC4-9DF0-93423E770FAB}" type="slidenum">
              <a:rPr lang="en-US" altLang="en-US" smtClean="0"/>
              <a:pPr>
                <a:defRPr/>
              </a:pPr>
              <a:t>10</a:t>
            </a:fld>
            <a:endParaRPr lang="en-US" altLang="en-US"/>
          </a:p>
        </p:txBody>
      </p:sp>
    </p:spTree>
    <p:extLst>
      <p:ext uri="{BB962C8B-B14F-4D97-AF65-F5344CB8AC3E}">
        <p14:creationId xmlns:p14="http://schemas.microsoft.com/office/powerpoint/2010/main" val="591062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Line 7">
            <a:extLst>
              <a:ext uri="{FF2B5EF4-FFF2-40B4-BE49-F238E27FC236}">
                <a16:creationId xmlns:a16="http://schemas.microsoft.com/office/drawing/2014/main" id="{8A065813-CB1E-4966-99BF-EEF3722570A0}"/>
              </a:ext>
            </a:extLst>
          </p:cNvPr>
          <p:cNvSpPr>
            <a:spLocks noChangeShapeType="1"/>
          </p:cNvSpPr>
          <p:nvPr/>
        </p:nvSpPr>
        <p:spPr bwMode="auto">
          <a:xfrm>
            <a:off x="457200" y="1061407"/>
            <a:ext cx="7162800" cy="5393"/>
          </a:xfrm>
          <a:prstGeom prst="line">
            <a:avLst/>
          </a:prstGeom>
          <a:noFill/>
          <a:ln w="57150">
            <a:solidFill>
              <a:srgbClr val="938761"/>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7" name="Picture 6" descr="C:\Users\lb24\AppData\Local\Microsoft\Windows\INetCache\Content.Word\MS_seal (002).png">
            <a:extLst>
              <a:ext uri="{FF2B5EF4-FFF2-40B4-BE49-F238E27FC236}">
                <a16:creationId xmlns:a16="http://schemas.microsoft.com/office/drawing/2014/main" id="{46EBE42D-9325-4E68-8098-030D631F8DB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696200" y="76200"/>
            <a:ext cx="1219200" cy="1131657"/>
          </a:xfrm>
          <a:prstGeom prst="rect">
            <a:avLst/>
          </a:prstGeom>
          <a:noFill/>
          <a:ln>
            <a:noFill/>
          </a:ln>
        </p:spPr>
      </p:pic>
      <p:sp>
        <p:nvSpPr>
          <p:cNvPr id="9" name="Line 7">
            <a:extLst>
              <a:ext uri="{FF2B5EF4-FFF2-40B4-BE49-F238E27FC236}">
                <a16:creationId xmlns:a16="http://schemas.microsoft.com/office/drawing/2014/main" id="{FCC7BA56-2E1F-40C7-B7F0-3E8B065E21F3}"/>
              </a:ext>
            </a:extLst>
          </p:cNvPr>
          <p:cNvSpPr>
            <a:spLocks noChangeShapeType="1"/>
          </p:cNvSpPr>
          <p:nvPr/>
        </p:nvSpPr>
        <p:spPr bwMode="auto">
          <a:xfrm>
            <a:off x="457200" y="1137607"/>
            <a:ext cx="7162800" cy="5393"/>
          </a:xfrm>
          <a:prstGeom prst="line">
            <a:avLst/>
          </a:prstGeom>
          <a:noFill/>
          <a:ln w="57150">
            <a:solidFill>
              <a:srgbClr val="00407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Rectangle 8">
            <a:extLst>
              <a:ext uri="{FF2B5EF4-FFF2-40B4-BE49-F238E27FC236}">
                <a16:creationId xmlns:a16="http://schemas.microsoft.com/office/drawing/2014/main" id="{72E28F6F-DF10-4923-8217-422727CA4433}"/>
              </a:ext>
            </a:extLst>
          </p:cNvPr>
          <p:cNvSpPr txBox="1">
            <a:spLocks noChangeArrowheads="1"/>
          </p:cNvSpPr>
          <p:nvPr/>
        </p:nvSpPr>
        <p:spPr>
          <a:xfrm>
            <a:off x="463685" y="2057401"/>
            <a:ext cx="8229600" cy="4027816"/>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80000"/>
              </a:lnSpc>
              <a:defRPr/>
            </a:pPr>
            <a:endParaRPr lang="en-US" sz="2000"/>
          </a:p>
        </p:txBody>
      </p:sp>
      <p:sp>
        <p:nvSpPr>
          <p:cNvPr id="12" name="TextBox 11">
            <a:extLst>
              <a:ext uri="{FF2B5EF4-FFF2-40B4-BE49-F238E27FC236}">
                <a16:creationId xmlns:a16="http://schemas.microsoft.com/office/drawing/2014/main" id="{062353AA-DCC5-4AB4-A131-4D550BBCCCC4}"/>
              </a:ext>
            </a:extLst>
          </p:cNvPr>
          <p:cNvSpPr txBox="1"/>
          <p:nvPr/>
        </p:nvSpPr>
        <p:spPr>
          <a:xfrm>
            <a:off x="500904" y="344269"/>
            <a:ext cx="7075399" cy="646331"/>
          </a:xfrm>
          <a:prstGeom prst="rect">
            <a:avLst/>
          </a:prstGeom>
          <a:noFill/>
        </p:spPr>
        <p:txBody>
          <a:bodyPr wrap="none" rtlCol="0">
            <a:spAutoFit/>
          </a:bodyPr>
          <a:lstStyle/>
          <a:p>
            <a:pPr algn="ctr"/>
            <a:r>
              <a:rPr lang="en-US" sz="3600" b="1" dirty="0">
                <a:solidFill>
                  <a:schemeClr val="accent1">
                    <a:lumMod val="50000"/>
                  </a:schemeClr>
                </a:solidFill>
                <a:latin typeface="Arial" panose="020B0604020202020204" pitchFamily="34" charset="0"/>
                <a:cs typeface="Arial" panose="020B0604020202020204" pitchFamily="34" charset="0"/>
              </a:rPr>
              <a:t>LEGISLATIVE BUDGET OFFICE</a:t>
            </a:r>
          </a:p>
        </p:txBody>
      </p:sp>
      <p:sp>
        <p:nvSpPr>
          <p:cNvPr id="3" name="TextBox 2">
            <a:extLst>
              <a:ext uri="{FF2B5EF4-FFF2-40B4-BE49-F238E27FC236}">
                <a16:creationId xmlns:a16="http://schemas.microsoft.com/office/drawing/2014/main" id="{3DE63D6D-5744-4BBE-B358-9A54AB4AF043}"/>
              </a:ext>
            </a:extLst>
          </p:cNvPr>
          <p:cNvSpPr txBox="1"/>
          <p:nvPr/>
        </p:nvSpPr>
        <p:spPr>
          <a:xfrm>
            <a:off x="381000" y="1478991"/>
            <a:ext cx="8299315" cy="6247864"/>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chemeClr val="accent1">
                    <a:lumMod val="50000"/>
                  </a:schemeClr>
                </a:solidFill>
                <a:latin typeface="Arial" panose="020B0604020202020204" pitchFamily="34" charset="0"/>
                <a:cs typeface="Arial" panose="020B0604020202020204" pitchFamily="34" charset="0"/>
              </a:rPr>
              <a:t>Tony Greer — Executive Director</a:t>
            </a:r>
          </a:p>
          <a:p>
            <a:r>
              <a:rPr lang="en-US" sz="2000" dirty="0">
                <a:solidFill>
                  <a:schemeClr val="accent1">
                    <a:lumMod val="50000"/>
                  </a:schemeClr>
                </a:solidFill>
                <a:latin typeface="Arial" panose="020B0604020202020204" pitchFamily="34" charset="0"/>
                <a:cs typeface="Arial" panose="020B0604020202020204" pitchFamily="34" charset="0"/>
              </a:rPr>
              <a:t>	</a:t>
            </a:r>
            <a:r>
              <a:rPr lang="en-US" sz="2000" dirty="0">
                <a:solidFill>
                  <a:schemeClr val="accent1">
                    <a:lumMod val="50000"/>
                  </a:schemeClr>
                </a:solidFill>
                <a:latin typeface="Arial" panose="020B0604020202020204" pitchFamily="34" charset="0"/>
                <a:cs typeface="Arial" panose="020B0604020202020204" pitchFamily="34" charset="0"/>
                <a:hlinkClick r:id="rId4"/>
              </a:rPr>
              <a:t>tgreer@lbo.ms.gov</a:t>
            </a:r>
            <a:endParaRPr lang="en-US" sz="2000" dirty="0">
              <a:solidFill>
                <a:schemeClr val="accent1">
                  <a:lumMod val="50000"/>
                </a:schemeClr>
              </a:solidFill>
              <a:latin typeface="Arial" panose="020B0604020202020204" pitchFamily="34" charset="0"/>
              <a:cs typeface="Arial" panose="020B0604020202020204" pitchFamily="34" charset="0"/>
            </a:endParaRPr>
          </a:p>
          <a:p>
            <a:r>
              <a:rPr lang="en-US" sz="2000" dirty="0">
                <a:solidFill>
                  <a:schemeClr val="accent1">
                    <a:lumMod val="50000"/>
                  </a:schemeClr>
                </a:solidFill>
                <a:latin typeface="Arial" panose="020B0604020202020204" pitchFamily="34" charset="0"/>
                <a:cs typeface="Arial" panose="020B0604020202020204" pitchFamily="34" charset="0"/>
              </a:rPr>
              <a:t>	601-359-1609</a:t>
            </a:r>
          </a:p>
          <a:p>
            <a:endParaRPr lang="en-US" sz="2000" dirty="0">
              <a:solidFill>
                <a:schemeClr val="accent1">
                  <a:lumMod val="5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solidFill>
                  <a:schemeClr val="accent1">
                    <a:lumMod val="50000"/>
                  </a:schemeClr>
                </a:solidFill>
                <a:latin typeface="Arial" panose="020B0604020202020204" pitchFamily="34" charset="0"/>
                <a:cs typeface="Arial" panose="020B0604020202020204" pitchFamily="34" charset="0"/>
              </a:rPr>
              <a:t>Lee Anne Robinson — Deputy Executive Director</a:t>
            </a:r>
          </a:p>
          <a:p>
            <a:pPr lvl="1"/>
            <a:r>
              <a:rPr lang="en-US" sz="2000" dirty="0">
                <a:solidFill>
                  <a:schemeClr val="accent1">
                    <a:lumMod val="50000"/>
                  </a:schemeClr>
                </a:solidFill>
                <a:latin typeface="Arial" panose="020B0604020202020204" pitchFamily="34" charset="0"/>
                <a:cs typeface="Arial" panose="020B0604020202020204" pitchFamily="34" charset="0"/>
              </a:rPr>
              <a:t>	</a:t>
            </a:r>
            <a:r>
              <a:rPr lang="en-US" sz="2000" dirty="0">
                <a:solidFill>
                  <a:schemeClr val="accent1">
                    <a:lumMod val="50000"/>
                  </a:schemeClr>
                </a:solidFill>
                <a:latin typeface="Arial" panose="020B0604020202020204" pitchFamily="34" charset="0"/>
                <a:cs typeface="Arial" panose="020B0604020202020204" pitchFamily="34" charset="0"/>
                <a:hlinkClick r:id="rId5"/>
              </a:rPr>
              <a:t>lrobinson@lbo.ms.gov</a:t>
            </a:r>
            <a:endParaRPr lang="en-US" sz="2000" dirty="0">
              <a:solidFill>
                <a:schemeClr val="accent1">
                  <a:lumMod val="50000"/>
                </a:schemeClr>
              </a:solidFill>
              <a:latin typeface="Arial" panose="020B0604020202020204" pitchFamily="34" charset="0"/>
              <a:cs typeface="Arial" panose="020B0604020202020204" pitchFamily="34" charset="0"/>
            </a:endParaRPr>
          </a:p>
          <a:p>
            <a:pPr lvl="1"/>
            <a:r>
              <a:rPr lang="en-US" sz="2000" dirty="0">
                <a:solidFill>
                  <a:schemeClr val="accent1">
                    <a:lumMod val="50000"/>
                  </a:schemeClr>
                </a:solidFill>
                <a:latin typeface="Arial" panose="020B0604020202020204" pitchFamily="34" charset="0"/>
                <a:cs typeface="Arial" panose="020B0604020202020204" pitchFamily="34" charset="0"/>
              </a:rPr>
              <a:t>	601-359-1611</a:t>
            </a:r>
          </a:p>
          <a:p>
            <a:pPr marL="342900" indent="-342900">
              <a:buFont typeface="Arial" panose="020B0604020202020204" pitchFamily="34" charset="0"/>
              <a:buChar char="•"/>
            </a:pPr>
            <a:endParaRPr lang="en-US" sz="2000" dirty="0">
              <a:solidFill>
                <a:schemeClr val="accent1">
                  <a:lumMod val="5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solidFill>
                  <a:schemeClr val="accent1">
                    <a:lumMod val="50000"/>
                  </a:schemeClr>
                </a:solidFill>
                <a:latin typeface="Arial" panose="020B0604020202020204" pitchFamily="34" charset="0"/>
                <a:cs typeface="Arial" panose="020B0604020202020204" pitchFamily="34" charset="0"/>
              </a:rPr>
              <a:t>Corbin Stanford — Senate Budget Officer</a:t>
            </a:r>
          </a:p>
          <a:p>
            <a:r>
              <a:rPr lang="en-US" sz="2000" dirty="0">
                <a:solidFill>
                  <a:schemeClr val="accent1">
                    <a:lumMod val="50000"/>
                  </a:schemeClr>
                </a:solidFill>
                <a:latin typeface="Arial" panose="020B0604020202020204" pitchFamily="34" charset="0"/>
                <a:cs typeface="Arial" panose="020B0604020202020204" pitchFamily="34" charset="0"/>
              </a:rPr>
              <a:t>	</a:t>
            </a:r>
            <a:r>
              <a:rPr lang="en-US" sz="2000" dirty="0">
                <a:solidFill>
                  <a:schemeClr val="accent1">
                    <a:lumMod val="50000"/>
                  </a:schemeClr>
                </a:solidFill>
                <a:latin typeface="Arial" panose="020B0604020202020204" pitchFamily="34" charset="0"/>
                <a:cs typeface="Arial" panose="020B0604020202020204" pitchFamily="34" charset="0"/>
                <a:hlinkClick r:id="rId6"/>
              </a:rPr>
              <a:t>cstanford@lbo.ms.gov</a:t>
            </a:r>
            <a:endParaRPr lang="en-US" sz="2000" dirty="0">
              <a:solidFill>
                <a:schemeClr val="accent1">
                  <a:lumMod val="50000"/>
                </a:schemeClr>
              </a:solidFill>
              <a:latin typeface="Arial" panose="020B0604020202020204" pitchFamily="34" charset="0"/>
              <a:cs typeface="Arial" panose="020B0604020202020204" pitchFamily="34" charset="0"/>
            </a:endParaRPr>
          </a:p>
          <a:p>
            <a:r>
              <a:rPr lang="en-US" sz="2000" dirty="0">
                <a:solidFill>
                  <a:schemeClr val="accent1">
                    <a:lumMod val="50000"/>
                  </a:schemeClr>
                </a:solidFill>
                <a:latin typeface="Arial" panose="020B0604020202020204" pitchFamily="34" charset="0"/>
                <a:cs typeface="Arial" panose="020B0604020202020204" pitchFamily="34" charset="0"/>
              </a:rPr>
              <a:t>	601-359-3251	</a:t>
            </a:r>
          </a:p>
          <a:p>
            <a:pPr marL="342900" indent="-342900">
              <a:buFont typeface="Arial" panose="020B0604020202020204" pitchFamily="34" charset="0"/>
              <a:buChar char="•"/>
            </a:pPr>
            <a:endParaRPr lang="en-US" sz="2000" dirty="0">
              <a:solidFill>
                <a:schemeClr val="accent1">
                  <a:lumMod val="5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solidFill>
                  <a:schemeClr val="accent1">
                    <a:lumMod val="50000"/>
                  </a:schemeClr>
                </a:solidFill>
                <a:latin typeface="Arial" panose="020B0604020202020204" pitchFamily="34" charset="0"/>
                <a:cs typeface="Arial" panose="020B0604020202020204" pitchFamily="34" charset="0"/>
              </a:rPr>
              <a:t>Ava Bliss — Revenue Analyst</a:t>
            </a:r>
          </a:p>
          <a:p>
            <a:r>
              <a:rPr lang="en-US" sz="2000" dirty="0">
                <a:solidFill>
                  <a:schemeClr val="accent1">
                    <a:lumMod val="50000"/>
                  </a:schemeClr>
                </a:solidFill>
                <a:latin typeface="Arial" panose="020B0604020202020204" pitchFamily="34" charset="0"/>
                <a:cs typeface="Arial" panose="020B0604020202020204" pitchFamily="34" charset="0"/>
              </a:rPr>
              <a:t>	</a:t>
            </a:r>
            <a:r>
              <a:rPr lang="en-US" sz="2000" dirty="0">
                <a:solidFill>
                  <a:schemeClr val="accent1">
                    <a:lumMod val="50000"/>
                  </a:schemeClr>
                </a:solidFill>
                <a:latin typeface="Arial" panose="020B0604020202020204" pitchFamily="34" charset="0"/>
                <a:cs typeface="Arial" panose="020B0604020202020204" pitchFamily="34" charset="0"/>
                <a:hlinkClick r:id="rId7"/>
              </a:rPr>
              <a:t>abliss@lbo.ms.gov</a:t>
            </a:r>
            <a:endParaRPr lang="en-US" sz="2000" dirty="0">
              <a:solidFill>
                <a:schemeClr val="accent1">
                  <a:lumMod val="50000"/>
                </a:schemeClr>
              </a:solidFill>
              <a:latin typeface="Arial" panose="020B0604020202020204" pitchFamily="34" charset="0"/>
              <a:cs typeface="Arial" panose="020B0604020202020204" pitchFamily="34" charset="0"/>
            </a:endParaRPr>
          </a:p>
          <a:p>
            <a:r>
              <a:rPr lang="en-US" sz="2000" dirty="0">
                <a:solidFill>
                  <a:schemeClr val="accent1">
                    <a:lumMod val="50000"/>
                  </a:schemeClr>
                </a:solidFill>
                <a:latin typeface="Arial" panose="020B0604020202020204" pitchFamily="34" charset="0"/>
                <a:cs typeface="Arial" panose="020B0604020202020204" pitchFamily="34" charset="0"/>
              </a:rPr>
              <a:t>	601-359-1587</a:t>
            </a:r>
          </a:p>
          <a:p>
            <a:pPr marL="342900" indent="-342900">
              <a:buFont typeface="Arial" panose="020B0604020202020204" pitchFamily="34" charset="0"/>
              <a:buChar char="•"/>
            </a:pPr>
            <a:endParaRPr lang="en-US" sz="2000" dirty="0">
              <a:solidFill>
                <a:schemeClr val="accent1">
                  <a:lumMod val="5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2000" dirty="0">
              <a:solidFill>
                <a:schemeClr val="accent1">
                  <a:lumMod val="50000"/>
                </a:schemeClr>
              </a:solidFill>
              <a:latin typeface="Arial" panose="020B0604020202020204" pitchFamily="34" charset="0"/>
              <a:cs typeface="Arial" panose="020B0604020202020204" pitchFamily="34" charset="0"/>
            </a:endParaRPr>
          </a:p>
          <a:p>
            <a:pPr lvl="1"/>
            <a:r>
              <a:rPr lang="en-US" sz="2000" dirty="0">
                <a:solidFill>
                  <a:schemeClr val="accent1">
                    <a:lumMod val="50000"/>
                  </a:schemeClr>
                </a:solidFill>
                <a:latin typeface="Arial" panose="020B0604020202020204" pitchFamily="34" charset="0"/>
                <a:cs typeface="Arial" panose="020B0604020202020204" pitchFamily="34" charset="0"/>
              </a:rPr>
              <a:t>	</a:t>
            </a:r>
          </a:p>
          <a:p>
            <a:pPr lvl="1"/>
            <a:endParaRPr lang="en-US" sz="2000" dirty="0">
              <a:solidFill>
                <a:schemeClr val="accent1">
                  <a:lumMod val="50000"/>
                </a:schemeClr>
              </a:solidFill>
              <a:latin typeface="Arial" panose="020B0604020202020204" pitchFamily="34" charset="0"/>
              <a:cs typeface="Arial" panose="020B0604020202020204" pitchFamily="34" charset="0"/>
            </a:endParaRPr>
          </a:p>
          <a:p>
            <a:r>
              <a:rPr lang="en-US" sz="2000" dirty="0">
                <a:solidFill>
                  <a:schemeClr val="accent1">
                    <a:lumMod val="50000"/>
                  </a:schemeClr>
                </a:solidFill>
                <a:latin typeface="Arial" panose="020B0604020202020204" pitchFamily="34" charset="0"/>
                <a:cs typeface="Arial" panose="020B0604020202020204" pitchFamily="34" charset="0"/>
              </a:rPr>
              <a:t> </a:t>
            </a:r>
          </a:p>
        </p:txBody>
      </p:sp>
      <p:sp>
        <p:nvSpPr>
          <p:cNvPr id="4" name="Slide Number Placeholder 3">
            <a:extLst>
              <a:ext uri="{FF2B5EF4-FFF2-40B4-BE49-F238E27FC236}">
                <a16:creationId xmlns:a16="http://schemas.microsoft.com/office/drawing/2014/main" id="{3AE7FD04-0ADB-41B2-8542-A7FEEEB84CF3}"/>
              </a:ext>
            </a:extLst>
          </p:cNvPr>
          <p:cNvSpPr>
            <a:spLocks noGrp="1"/>
          </p:cNvSpPr>
          <p:nvPr>
            <p:ph type="sldNum" sz="quarter" idx="12"/>
          </p:nvPr>
        </p:nvSpPr>
        <p:spPr/>
        <p:txBody>
          <a:bodyPr/>
          <a:lstStyle/>
          <a:p>
            <a:pPr>
              <a:defRPr/>
            </a:pPr>
            <a:fld id="{5BBF4A35-479B-4BC4-9DF0-93423E770FAB}" type="slidenum">
              <a:rPr lang="en-US" altLang="en-US" smtClean="0"/>
              <a:pPr>
                <a:defRPr/>
              </a:pPr>
              <a:t>11</a:t>
            </a:fld>
            <a:endParaRPr lang="en-US" altLang="en-US"/>
          </a:p>
        </p:txBody>
      </p:sp>
    </p:spTree>
    <p:extLst>
      <p:ext uri="{BB962C8B-B14F-4D97-AF65-F5344CB8AC3E}">
        <p14:creationId xmlns:p14="http://schemas.microsoft.com/office/powerpoint/2010/main" val="2863634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Line 7">
            <a:extLst>
              <a:ext uri="{FF2B5EF4-FFF2-40B4-BE49-F238E27FC236}">
                <a16:creationId xmlns:a16="http://schemas.microsoft.com/office/drawing/2014/main" id="{8A065813-CB1E-4966-99BF-EEF3722570A0}"/>
              </a:ext>
            </a:extLst>
          </p:cNvPr>
          <p:cNvSpPr>
            <a:spLocks noChangeShapeType="1"/>
          </p:cNvSpPr>
          <p:nvPr/>
        </p:nvSpPr>
        <p:spPr bwMode="auto">
          <a:xfrm>
            <a:off x="457200" y="1061407"/>
            <a:ext cx="7162800" cy="5393"/>
          </a:xfrm>
          <a:prstGeom prst="line">
            <a:avLst/>
          </a:prstGeom>
          <a:noFill/>
          <a:ln w="57150">
            <a:solidFill>
              <a:srgbClr val="938761"/>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7" name="Picture 6" descr="C:\Users\lb24\AppData\Local\Microsoft\Windows\INetCache\Content.Word\MS_seal (002).png">
            <a:extLst>
              <a:ext uri="{FF2B5EF4-FFF2-40B4-BE49-F238E27FC236}">
                <a16:creationId xmlns:a16="http://schemas.microsoft.com/office/drawing/2014/main" id="{46EBE42D-9325-4E68-8098-030D631F8DB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696200" y="76200"/>
            <a:ext cx="1219200" cy="1131657"/>
          </a:xfrm>
          <a:prstGeom prst="rect">
            <a:avLst/>
          </a:prstGeom>
          <a:noFill/>
          <a:ln>
            <a:noFill/>
          </a:ln>
        </p:spPr>
      </p:pic>
      <p:sp>
        <p:nvSpPr>
          <p:cNvPr id="9" name="Line 7">
            <a:extLst>
              <a:ext uri="{FF2B5EF4-FFF2-40B4-BE49-F238E27FC236}">
                <a16:creationId xmlns:a16="http://schemas.microsoft.com/office/drawing/2014/main" id="{FCC7BA56-2E1F-40C7-B7F0-3E8B065E21F3}"/>
              </a:ext>
            </a:extLst>
          </p:cNvPr>
          <p:cNvSpPr>
            <a:spLocks noChangeShapeType="1"/>
          </p:cNvSpPr>
          <p:nvPr/>
        </p:nvSpPr>
        <p:spPr bwMode="auto">
          <a:xfrm>
            <a:off x="457200" y="1137607"/>
            <a:ext cx="7162800" cy="5393"/>
          </a:xfrm>
          <a:prstGeom prst="line">
            <a:avLst/>
          </a:prstGeom>
          <a:noFill/>
          <a:ln w="57150">
            <a:solidFill>
              <a:srgbClr val="00407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 name="Rectangle 2">
            <a:extLst>
              <a:ext uri="{FF2B5EF4-FFF2-40B4-BE49-F238E27FC236}">
                <a16:creationId xmlns:a16="http://schemas.microsoft.com/office/drawing/2014/main" id="{A95D674E-6138-40F9-92CE-4FF63D960C1B}"/>
              </a:ext>
            </a:extLst>
          </p:cNvPr>
          <p:cNvSpPr/>
          <p:nvPr/>
        </p:nvSpPr>
        <p:spPr>
          <a:xfrm>
            <a:off x="506994" y="2057400"/>
            <a:ext cx="7162800" cy="707886"/>
          </a:xfrm>
          <a:prstGeom prst="rect">
            <a:avLst/>
          </a:prstGeom>
        </p:spPr>
        <p:txBody>
          <a:bodyPr wrap="square">
            <a:spAutoFit/>
          </a:bodyPr>
          <a:lstStyle/>
          <a:p>
            <a:endParaRPr lang="en-US" altLang="en-US" sz="2000">
              <a:solidFill>
                <a:srgbClr val="004070"/>
              </a:solidFill>
              <a:latin typeface="Arial" panose="020B0604020202020204" pitchFamily="34" charset="0"/>
              <a:cs typeface="Arial" panose="020B0604020202020204" pitchFamily="34" charset="0"/>
            </a:endParaRPr>
          </a:p>
          <a:p>
            <a:endParaRPr lang="en-US" altLang="en-US" sz="2000">
              <a:solidFill>
                <a:srgbClr val="004070"/>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D76AD1E1-C7EE-40D6-9812-263565F0BC24}"/>
              </a:ext>
            </a:extLst>
          </p:cNvPr>
          <p:cNvSpPr txBox="1"/>
          <p:nvPr/>
        </p:nvSpPr>
        <p:spPr>
          <a:xfrm>
            <a:off x="506994" y="1524001"/>
            <a:ext cx="8096816" cy="3767057"/>
          </a:xfrm>
          <a:prstGeom prst="rect">
            <a:avLst/>
          </a:prstGeom>
          <a:noFill/>
        </p:spPr>
        <p:txBody>
          <a:bodyPr wrap="square" rtlCol="0">
            <a:spAutoFit/>
          </a:bodyPr>
          <a:lstStyle/>
          <a:p>
            <a:pPr marL="457200" indent="-457200">
              <a:buFont typeface="Arial" panose="020B0604020202020204" pitchFamily="34" charset="0"/>
              <a:buChar char="•"/>
            </a:pPr>
            <a:r>
              <a:rPr lang="en-US" sz="2800">
                <a:solidFill>
                  <a:schemeClr val="accent1">
                    <a:lumMod val="50000"/>
                  </a:schemeClr>
                </a:solidFill>
                <a:latin typeface="Arial" panose="020B0604020202020204" pitchFamily="34" charset="0"/>
                <a:cs typeface="Arial" panose="020B0604020202020204" pitchFamily="34" charset="0"/>
              </a:rPr>
              <a:t>Support Public Health Response</a:t>
            </a:r>
          </a:p>
          <a:p>
            <a:pPr>
              <a:lnSpc>
                <a:spcPts val="1200"/>
              </a:lnSpc>
            </a:pPr>
            <a:endParaRPr lang="en-US" sz="2800">
              <a:solidFill>
                <a:schemeClr val="accent1">
                  <a:lumMod val="50000"/>
                </a:schemeClr>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800">
                <a:solidFill>
                  <a:schemeClr val="accent1">
                    <a:lumMod val="50000"/>
                  </a:schemeClr>
                </a:solidFill>
                <a:latin typeface="Arial" panose="020B0604020202020204" pitchFamily="34" charset="0"/>
                <a:cs typeface="Arial" panose="020B0604020202020204" pitchFamily="34" charset="0"/>
              </a:rPr>
              <a:t>Responding to Negative Economic Impacts</a:t>
            </a:r>
          </a:p>
          <a:p>
            <a:pPr>
              <a:lnSpc>
                <a:spcPts val="1200"/>
              </a:lnSpc>
            </a:pPr>
            <a:endParaRPr lang="en-US" sz="2800">
              <a:solidFill>
                <a:schemeClr val="accent1">
                  <a:lumMod val="50000"/>
                </a:schemeClr>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800">
                <a:solidFill>
                  <a:schemeClr val="accent1">
                    <a:lumMod val="50000"/>
                  </a:schemeClr>
                </a:solidFill>
                <a:latin typeface="Arial" panose="020B0604020202020204" pitchFamily="34" charset="0"/>
                <a:cs typeface="Arial" panose="020B0604020202020204" pitchFamily="34" charset="0"/>
              </a:rPr>
              <a:t>Infrastructure (Water, Sewer, Broadband)</a:t>
            </a:r>
          </a:p>
          <a:p>
            <a:pPr>
              <a:lnSpc>
                <a:spcPts val="1400"/>
              </a:lnSpc>
            </a:pPr>
            <a:endParaRPr lang="en-US" sz="2800">
              <a:solidFill>
                <a:schemeClr val="accent1">
                  <a:lumMod val="50000"/>
                </a:schemeClr>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800">
                <a:solidFill>
                  <a:schemeClr val="accent1">
                    <a:lumMod val="50000"/>
                  </a:schemeClr>
                </a:solidFill>
                <a:latin typeface="Arial" panose="020B0604020202020204" pitchFamily="34" charset="0"/>
                <a:cs typeface="Arial" panose="020B0604020202020204" pitchFamily="34" charset="0"/>
              </a:rPr>
              <a:t>Provide Equity-Based Services</a:t>
            </a:r>
          </a:p>
          <a:p>
            <a:pPr>
              <a:lnSpc>
                <a:spcPts val="1400"/>
              </a:lnSpc>
            </a:pPr>
            <a:endParaRPr lang="en-US" sz="2800">
              <a:solidFill>
                <a:schemeClr val="accent1">
                  <a:lumMod val="50000"/>
                </a:schemeClr>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800">
                <a:solidFill>
                  <a:schemeClr val="accent1">
                    <a:lumMod val="50000"/>
                  </a:schemeClr>
                </a:solidFill>
                <a:latin typeface="Arial" panose="020B0604020202020204" pitchFamily="34" charset="0"/>
                <a:cs typeface="Arial" panose="020B0604020202020204" pitchFamily="34" charset="0"/>
              </a:rPr>
              <a:t>Replace Public Sector Revenue Loss</a:t>
            </a:r>
          </a:p>
          <a:p>
            <a:pPr marL="457200" indent="-457200">
              <a:lnSpc>
                <a:spcPts val="1400"/>
              </a:lnSpc>
              <a:buFont typeface="Arial" panose="020B0604020202020204" pitchFamily="34" charset="0"/>
              <a:buChar char="•"/>
            </a:pPr>
            <a:endParaRPr lang="en-US" sz="2800">
              <a:solidFill>
                <a:schemeClr val="accent1">
                  <a:lumMod val="50000"/>
                </a:schemeClr>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800">
                <a:solidFill>
                  <a:schemeClr val="accent1">
                    <a:lumMod val="50000"/>
                  </a:schemeClr>
                </a:solidFill>
                <a:latin typeface="Arial" panose="020B0604020202020204" pitchFamily="34" charset="0"/>
                <a:cs typeface="Arial" panose="020B0604020202020204" pitchFamily="34" charset="0"/>
              </a:rPr>
              <a:t>Premium Pay for Essential Workers</a:t>
            </a:r>
          </a:p>
          <a:p>
            <a:pPr>
              <a:lnSpc>
                <a:spcPts val="1400"/>
              </a:lnSpc>
            </a:pPr>
            <a:endParaRPr lang="en-US" sz="3200">
              <a:solidFill>
                <a:schemeClr val="accent1">
                  <a:lumMod val="50000"/>
                </a:schemeClr>
              </a:solidFill>
            </a:endParaRPr>
          </a:p>
        </p:txBody>
      </p:sp>
      <p:sp>
        <p:nvSpPr>
          <p:cNvPr id="5" name="TextBox 4">
            <a:extLst>
              <a:ext uri="{FF2B5EF4-FFF2-40B4-BE49-F238E27FC236}">
                <a16:creationId xmlns:a16="http://schemas.microsoft.com/office/drawing/2014/main" id="{101A12BB-FEF4-492E-BA1A-9D951A8E7C31}"/>
              </a:ext>
            </a:extLst>
          </p:cNvPr>
          <p:cNvSpPr txBox="1"/>
          <p:nvPr/>
        </p:nvSpPr>
        <p:spPr>
          <a:xfrm>
            <a:off x="1623616" y="281042"/>
            <a:ext cx="4929555" cy="646331"/>
          </a:xfrm>
          <a:prstGeom prst="rect">
            <a:avLst/>
          </a:prstGeom>
          <a:noFill/>
        </p:spPr>
        <p:txBody>
          <a:bodyPr wrap="none" rtlCol="0">
            <a:spAutoFit/>
          </a:bodyPr>
          <a:lstStyle/>
          <a:p>
            <a:r>
              <a:rPr lang="en-US" sz="3600" b="1">
                <a:solidFill>
                  <a:schemeClr val="accent1">
                    <a:lumMod val="50000"/>
                  </a:schemeClr>
                </a:solidFill>
                <a:latin typeface="Arial" panose="020B0604020202020204" pitchFamily="34" charset="0"/>
                <a:cs typeface="Arial" panose="020B0604020202020204" pitchFamily="34" charset="0"/>
              </a:rPr>
              <a:t>ELIGIBLE EXPENSES</a:t>
            </a:r>
          </a:p>
        </p:txBody>
      </p:sp>
      <p:sp>
        <p:nvSpPr>
          <p:cNvPr id="6" name="Slide Number Placeholder 5">
            <a:extLst>
              <a:ext uri="{FF2B5EF4-FFF2-40B4-BE49-F238E27FC236}">
                <a16:creationId xmlns:a16="http://schemas.microsoft.com/office/drawing/2014/main" id="{EE89C46D-408F-4329-B37B-6A071DDDB820}"/>
              </a:ext>
            </a:extLst>
          </p:cNvPr>
          <p:cNvSpPr>
            <a:spLocks noGrp="1"/>
          </p:cNvSpPr>
          <p:nvPr>
            <p:ph type="sldNum" sz="quarter" idx="12"/>
          </p:nvPr>
        </p:nvSpPr>
        <p:spPr/>
        <p:txBody>
          <a:bodyPr/>
          <a:lstStyle/>
          <a:p>
            <a:pPr>
              <a:defRPr/>
            </a:pPr>
            <a:fld id="{5BBF4A35-479B-4BC4-9DF0-93423E770FAB}" type="slidenum">
              <a:rPr lang="en-US" altLang="en-US" smtClean="0"/>
              <a:pPr>
                <a:defRPr/>
              </a:pPr>
              <a:t>2</a:t>
            </a:fld>
            <a:endParaRPr lang="en-US" altLang="en-US"/>
          </a:p>
        </p:txBody>
      </p:sp>
    </p:spTree>
    <p:extLst>
      <p:ext uri="{BB962C8B-B14F-4D97-AF65-F5344CB8AC3E}">
        <p14:creationId xmlns:p14="http://schemas.microsoft.com/office/powerpoint/2010/main" val="4256714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Line 7">
            <a:extLst>
              <a:ext uri="{FF2B5EF4-FFF2-40B4-BE49-F238E27FC236}">
                <a16:creationId xmlns:a16="http://schemas.microsoft.com/office/drawing/2014/main" id="{8A065813-CB1E-4966-99BF-EEF3722570A0}"/>
              </a:ext>
            </a:extLst>
          </p:cNvPr>
          <p:cNvSpPr>
            <a:spLocks noChangeShapeType="1"/>
          </p:cNvSpPr>
          <p:nvPr/>
        </p:nvSpPr>
        <p:spPr bwMode="auto">
          <a:xfrm>
            <a:off x="457200" y="1061407"/>
            <a:ext cx="7162800" cy="5393"/>
          </a:xfrm>
          <a:prstGeom prst="line">
            <a:avLst/>
          </a:prstGeom>
          <a:noFill/>
          <a:ln w="57150">
            <a:solidFill>
              <a:srgbClr val="938761"/>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7" name="Picture 6" descr="C:\Users\lb24\AppData\Local\Microsoft\Windows\INetCache\Content.Word\MS_seal (002).png">
            <a:extLst>
              <a:ext uri="{FF2B5EF4-FFF2-40B4-BE49-F238E27FC236}">
                <a16:creationId xmlns:a16="http://schemas.microsoft.com/office/drawing/2014/main" id="{46EBE42D-9325-4E68-8098-030D631F8DB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696200" y="76200"/>
            <a:ext cx="1219200" cy="1131657"/>
          </a:xfrm>
          <a:prstGeom prst="rect">
            <a:avLst/>
          </a:prstGeom>
          <a:noFill/>
          <a:ln>
            <a:noFill/>
          </a:ln>
        </p:spPr>
      </p:pic>
      <p:sp>
        <p:nvSpPr>
          <p:cNvPr id="9" name="Line 7">
            <a:extLst>
              <a:ext uri="{FF2B5EF4-FFF2-40B4-BE49-F238E27FC236}">
                <a16:creationId xmlns:a16="http://schemas.microsoft.com/office/drawing/2014/main" id="{FCC7BA56-2E1F-40C7-B7F0-3E8B065E21F3}"/>
              </a:ext>
            </a:extLst>
          </p:cNvPr>
          <p:cNvSpPr>
            <a:spLocks noChangeShapeType="1"/>
          </p:cNvSpPr>
          <p:nvPr/>
        </p:nvSpPr>
        <p:spPr bwMode="auto">
          <a:xfrm>
            <a:off x="457200" y="1137607"/>
            <a:ext cx="7162800" cy="5393"/>
          </a:xfrm>
          <a:prstGeom prst="line">
            <a:avLst/>
          </a:prstGeom>
          <a:noFill/>
          <a:ln w="57150">
            <a:solidFill>
              <a:srgbClr val="00407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 name="TextBox 3">
            <a:extLst>
              <a:ext uri="{FF2B5EF4-FFF2-40B4-BE49-F238E27FC236}">
                <a16:creationId xmlns:a16="http://schemas.microsoft.com/office/drawing/2014/main" id="{B24A8C42-9ED7-4D69-BBC2-859A72EF1178}"/>
              </a:ext>
            </a:extLst>
          </p:cNvPr>
          <p:cNvSpPr txBox="1"/>
          <p:nvPr/>
        </p:nvSpPr>
        <p:spPr>
          <a:xfrm>
            <a:off x="825585" y="380153"/>
            <a:ext cx="6777817" cy="584775"/>
          </a:xfrm>
          <a:prstGeom prst="rect">
            <a:avLst/>
          </a:prstGeom>
          <a:noFill/>
        </p:spPr>
        <p:txBody>
          <a:bodyPr wrap="none" rtlCol="0">
            <a:spAutoFit/>
          </a:bodyPr>
          <a:lstStyle/>
          <a:p>
            <a:r>
              <a:rPr lang="en-US" sz="3200" b="1">
                <a:solidFill>
                  <a:schemeClr val="accent1">
                    <a:lumMod val="50000"/>
                  </a:schemeClr>
                </a:solidFill>
                <a:latin typeface="Arial" panose="020B0604020202020204" pitchFamily="34" charset="0"/>
                <a:cs typeface="Arial" panose="020B0604020202020204" pitchFamily="34" charset="0"/>
              </a:rPr>
              <a:t>ELIGIBLE EXPENSES EXAMPLES</a:t>
            </a:r>
          </a:p>
        </p:txBody>
      </p:sp>
      <p:sp>
        <p:nvSpPr>
          <p:cNvPr id="5" name="TextBox 4">
            <a:extLst>
              <a:ext uri="{FF2B5EF4-FFF2-40B4-BE49-F238E27FC236}">
                <a16:creationId xmlns:a16="http://schemas.microsoft.com/office/drawing/2014/main" id="{56CF69E4-254B-4FBD-B5B6-9C36B417771C}"/>
              </a:ext>
            </a:extLst>
          </p:cNvPr>
          <p:cNvSpPr txBox="1"/>
          <p:nvPr/>
        </p:nvSpPr>
        <p:spPr>
          <a:xfrm>
            <a:off x="381000" y="1317743"/>
            <a:ext cx="5811206" cy="1785104"/>
          </a:xfrm>
          <a:prstGeom prst="rect">
            <a:avLst/>
          </a:prstGeom>
          <a:noFill/>
        </p:spPr>
        <p:txBody>
          <a:bodyPr wrap="none" rtlCol="0">
            <a:spAutoFit/>
          </a:bodyPr>
          <a:lstStyle/>
          <a:p>
            <a:pPr marL="342900" indent="-342900">
              <a:buFont typeface="Arial" panose="020B0604020202020204" pitchFamily="34" charset="0"/>
              <a:buChar char="•"/>
            </a:pPr>
            <a:r>
              <a:rPr lang="en-US" sz="2200" u="sng">
                <a:solidFill>
                  <a:schemeClr val="accent1">
                    <a:lumMod val="50000"/>
                  </a:schemeClr>
                </a:solidFill>
                <a:latin typeface="Arial" panose="020B0604020202020204" pitchFamily="34" charset="0"/>
                <a:cs typeface="Arial" panose="020B0604020202020204" pitchFamily="34" charset="0"/>
              </a:rPr>
              <a:t>Public Health Response:</a:t>
            </a:r>
          </a:p>
          <a:p>
            <a:pPr marL="800100" lvl="1" indent="-342900">
              <a:buFont typeface="Arial" panose="020B0604020202020204" pitchFamily="34" charset="0"/>
              <a:buChar char="•"/>
            </a:pPr>
            <a:r>
              <a:rPr lang="en-US" sz="2200">
                <a:solidFill>
                  <a:schemeClr val="accent1">
                    <a:lumMod val="50000"/>
                  </a:schemeClr>
                </a:solidFill>
                <a:latin typeface="Arial" panose="020B0604020202020204" pitchFamily="34" charset="0"/>
                <a:cs typeface="Arial" panose="020B0604020202020204" pitchFamily="34" charset="0"/>
              </a:rPr>
              <a:t>COVID-19 Mitigation and Containment</a:t>
            </a:r>
          </a:p>
          <a:p>
            <a:pPr marL="800100" lvl="1" indent="-342900">
              <a:buFont typeface="Arial" panose="020B0604020202020204" pitchFamily="34" charset="0"/>
              <a:buChar char="•"/>
            </a:pPr>
            <a:r>
              <a:rPr lang="en-US" sz="2200">
                <a:solidFill>
                  <a:schemeClr val="accent1">
                    <a:lumMod val="50000"/>
                  </a:schemeClr>
                </a:solidFill>
                <a:latin typeface="Arial" panose="020B0604020202020204" pitchFamily="34" charset="0"/>
                <a:cs typeface="Arial" panose="020B0604020202020204" pitchFamily="34" charset="0"/>
              </a:rPr>
              <a:t>Medical Expenses</a:t>
            </a:r>
          </a:p>
          <a:p>
            <a:pPr marL="800100" lvl="1" indent="-342900">
              <a:buFont typeface="Arial" panose="020B0604020202020204" pitchFamily="34" charset="0"/>
              <a:buChar char="•"/>
            </a:pPr>
            <a:r>
              <a:rPr lang="en-US" sz="2200">
                <a:solidFill>
                  <a:schemeClr val="accent1">
                    <a:lumMod val="50000"/>
                  </a:schemeClr>
                </a:solidFill>
                <a:latin typeface="Arial" panose="020B0604020202020204" pitchFamily="34" charset="0"/>
                <a:cs typeface="Arial" panose="020B0604020202020204" pitchFamily="34" charset="0"/>
              </a:rPr>
              <a:t>Behavioral Health</a:t>
            </a:r>
          </a:p>
          <a:p>
            <a:pPr marL="800100" lvl="1" indent="-342900">
              <a:buFont typeface="Arial" panose="020B0604020202020204" pitchFamily="34" charset="0"/>
              <a:buChar char="•"/>
            </a:pPr>
            <a:r>
              <a:rPr lang="en-US" sz="2200">
                <a:solidFill>
                  <a:schemeClr val="accent1">
                    <a:lumMod val="50000"/>
                  </a:schemeClr>
                </a:solidFill>
                <a:latin typeface="Arial" panose="020B0604020202020204" pitchFamily="34" charset="0"/>
                <a:cs typeface="Arial" panose="020B0604020202020204" pitchFamily="34" charset="0"/>
              </a:rPr>
              <a:t>Public Health and Safety</a:t>
            </a:r>
          </a:p>
        </p:txBody>
      </p:sp>
      <p:sp>
        <p:nvSpPr>
          <p:cNvPr id="8" name="TextBox 7">
            <a:extLst>
              <a:ext uri="{FF2B5EF4-FFF2-40B4-BE49-F238E27FC236}">
                <a16:creationId xmlns:a16="http://schemas.microsoft.com/office/drawing/2014/main" id="{D71214C3-9B6B-4A21-935A-FC3C63F89262}"/>
              </a:ext>
            </a:extLst>
          </p:cNvPr>
          <p:cNvSpPr txBox="1"/>
          <p:nvPr/>
        </p:nvSpPr>
        <p:spPr>
          <a:xfrm>
            <a:off x="367366" y="3061099"/>
            <a:ext cx="8237896" cy="2123658"/>
          </a:xfrm>
          <a:prstGeom prst="rect">
            <a:avLst/>
          </a:prstGeom>
          <a:noFill/>
        </p:spPr>
        <p:txBody>
          <a:bodyPr wrap="none" rtlCol="0">
            <a:spAutoFit/>
          </a:bodyPr>
          <a:lstStyle/>
          <a:p>
            <a:pPr marL="342900" indent="-342900">
              <a:buFont typeface="Arial" panose="020B0604020202020204" pitchFamily="34" charset="0"/>
              <a:buChar char="•"/>
            </a:pPr>
            <a:r>
              <a:rPr lang="en-US" sz="2200" u="sng">
                <a:solidFill>
                  <a:schemeClr val="accent1">
                    <a:lumMod val="50000"/>
                  </a:schemeClr>
                </a:solidFill>
                <a:latin typeface="Arial" panose="020B0604020202020204" pitchFamily="34" charset="0"/>
                <a:cs typeface="Arial" panose="020B0604020202020204" pitchFamily="34" charset="0"/>
              </a:rPr>
              <a:t>Economic Response:</a:t>
            </a:r>
          </a:p>
          <a:p>
            <a:pPr marL="800100" lvl="1" indent="-342900">
              <a:buFont typeface="Arial" panose="020B0604020202020204" pitchFamily="34" charset="0"/>
              <a:buChar char="•"/>
            </a:pPr>
            <a:r>
              <a:rPr lang="en-US" sz="2200">
                <a:solidFill>
                  <a:schemeClr val="accent1">
                    <a:lumMod val="50000"/>
                  </a:schemeClr>
                </a:solidFill>
                <a:latin typeface="Arial" panose="020B0604020202020204" pitchFamily="34" charset="0"/>
                <a:cs typeface="Arial" panose="020B0604020202020204" pitchFamily="34" charset="0"/>
              </a:rPr>
              <a:t>Workers and Family </a:t>
            </a:r>
          </a:p>
          <a:p>
            <a:pPr marL="800100" lvl="1" indent="-342900">
              <a:buFont typeface="Arial" panose="020B0604020202020204" pitchFamily="34" charset="0"/>
              <a:buChar char="•"/>
            </a:pPr>
            <a:r>
              <a:rPr lang="en-US" sz="2200">
                <a:solidFill>
                  <a:schemeClr val="accent1">
                    <a:lumMod val="50000"/>
                  </a:schemeClr>
                </a:solidFill>
                <a:latin typeface="Arial" panose="020B0604020202020204" pitchFamily="34" charset="0"/>
                <a:cs typeface="Arial" panose="020B0604020202020204" pitchFamily="34" charset="0"/>
              </a:rPr>
              <a:t>Small Businesses (ex: Loans, Grants and </a:t>
            </a:r>
          </a:p>
          <a:p>
            <a:pPr lvl="1"/>
            <a:r>
              <a:rPr lang="en-US" sz="2200">
                <a:solidFill>
                  <a:schemeClr val="accent1">
                    <a:lumMod val="50000"/>
                  </a:schemeClr>
                </a:solidFill>
                <a:latin typeface="Arial" panose="020B0604020202020204" pitchFamily="34" charset="0"/>
                <a:cs typeface="Arial" panose="020B0604020202020204" pitchFamily="34" charset="0"/>
              </a:rPr>
              <a:t>    Technical Assistance)</a:t>
            </a:r>
          </a:p>
          <a:p>
            <a:pPr marL="800100" lvl="1" indent="-342900">
              <a:buFont typeface="Arial" panose="020B0604020202020204" pitchFamily="34" charset="0"/>
              <a:buChar char="•"/>
            </a:pPr>
            <a:r>
              <a:rPr lang="en-US" sz="2200">
                <a:solidFill>
                  <a:schemeClr val="accent1">
                    <a:lumMod val="50000"/>
                  </a:schemeClr>
                </a:solidFill>
                <a:latin typeface="Arial" panose="020B0604020202020204" pitchFamily="34" charset="0"/>
                <a:cs typeface="Arial" panose="020B0604020202020204" pitchFamily="34" charset="0"/>
              </a:rPr>
              <a:t>Public Sector (ex: Replenish State UI Funds, Rehire Staff)</a:t>
            </a:r>
          </a:p>
          <a:p>
            <a:pPr marL="800100" lvl="1" indent="-342900">
              <a:buFont typeface="Arial" panose="020B0604020202020204" pitchFamily="34" charset="0"/>
              <a:buChar char="•"/>
            </a:pPr>
            <a:r>
              <a:rPr lang="en-US" sz="2200">
                <a:solidFill>
                  <a:schemeClr val="accent1">
                    <a:lumMod val="50000"/>
                  </a:schemeClr>
                </a:solidFill>
                <a:latin typeface="Arial" panose="020B0604020202020204" pitchFamily="34" charset="0"/>
                <a:cs typeface="Arial" panose="020B0604020202020204" pitchFamily="34" charset="0"/>
              </a:rPr>
              <a:t>Impacted Industries (ex: Tourism)</a:t>
            </a:r>
          </a:p>
        </p:txBody>
      </p:sp>
      <p:sp>
        <p:nvSpPr>
          <p:cNvPr id="12" name="TextBox 11">
            <a:extLst>
              <a:ext uri="{FF2B5EF4-FFF2-40B4-BE49-F238E27FC236}">
                <a16:creationId xmlns:a16="http://schemas.microsoft.com/office/drawing/2014/main" id="{E83BEF96-D82A-4CE8-AF98-0E28162C2F24}"/>
              </a:ext>
            </a:extLst>
          </p:cNvPr>
          <p:cNvSpPr txBox="1"/>
          <p:nvPr/>
        </p:nvSpPr>
        <p:spPr>
          <a:xfrm>
            <a:off x="367366" y="5249614"/>
            <a:ext cx="8450390" cy="1107996"/>
          </a:xfrm>
          <a:prstGeom prst="rect">
            <a:avLst/>
          </a:prstGeom>
          <a:noFill/>
        </p:spPr>
        <p:txBody>
          <a:bodyPr wrap="none" rtlCol="0">
            <a:spAutoFit/>
          </a:bodyPr>
          <a:lstStyle/>
          <a:p>
            <a:pPr marL="342900" indent="-342900">
              <a:buFont typeface="Arial" panose="020B0604020202020204" pitchFamily="34" charset="0"/>
              <a:buChar char="•"/>
            </a:pPr>
            <a:r>
              <a:rPr lang="en-US" sz="2200" u="sng">
                <a:solidFill>
                  <a:schemeClr val="accent1">
                    <a:lumMod val="50000"/>
                  </a:schemeClr>
                </a:solidFill>
                <a:latin typeface="Arial" panose="020B0604020202020204" pitchFamily="34" charset="0"/>
                <a:cs typeface="Arial" panose="020B0604020202020204" pitchFamily="34" charset="0"/>
              </a:rPr>
              <a:t>Infrastructure:</a:t>
            </a:r>
          </a:p>
          <a:p>
            <a:pPr marL="800100" lvl="1" indent="-342900">
              <a:buFont typeface="Arial" panose="020B0604020202020204" pitchFamily="34" charset="0"/>
              <a:buChar char="•"/>
            </a:pPr>
            <a:r>
              <a:rPr lang="en-US" sz="2200">
                <a:solidFill>
                  <a:schemeClr val="accent1">
                    <a:lumMod val="50000"/>
                  </a:schemeClr>
                </a:solidFill>
                <a:latin typeface="Arial" panose="020B0604020202020204" pitchFamily="34" charset="0"/>
                <a:cs typeface="Arial" panose="020B0604020202020204" pitchFamily="34" charset="0"/>
              </a:rPr>
              <a:t>Water and Sewer (ex: improve water supply, drinking water)</a:t>
            </a:r>
          </a:p>
          <a:p>
            <a:pPr marL="800100" lvl="1" indent="-342900">
              <a:buFont typeface="Arial" panose="020B0604020202020204" pitchFamily="34" charset="0"/>
              <a:buChar char="•"/>
            </a:pPr>
            <a:r>
              <a:rPr lang="en-US" sz="2200">
                <a:solidFill>
                  <a:schemeClr val="accent1">
                    <a:lumMod val="50000"/>
                  </a:schemeClr>
                </a:solidFill>
                <a:latin typeface="Arial" panose="020B0604020202020204" pitchFamily="34" charset="0"/>
                <a:cs typeface="Arial" panose="020B0604020202020204" pitchFamily="34" charset="0"/>
              </a:rPr>
              <a:t>Broadband </a:t>
            </a:r>
          </a:p>
        </p:txBody>
      </p:sp>
      <p:sp>
        <p:nvSpPr>
          <p:cNvPr id="3" name="Slide Number Placeholder 2">
            <a:extLst>
              <a:ext uri="{FF2B5EF4-FFF2-40B4-BE49-F238E27FC236}">
                <a16:creationId xmlns:a16="http://schemas.microsoft.com/office/drawing/2014/main" id="{9EB8C354-DA59-46E7-BF5A-9F861818127F}"/>
              </a:ext>
            </a:extLst>
          </p:cNvPr>
          <p:cNvSpPr>
            <a:spLocks noGrp="1"/>
          </p:cNvSpPr>
          <p:nvPr>
            <p:ph type="sldNum" sz="quarter" idx="12"/>
          </p:nvPr>
        </p:nvSpPr>
        <p:spPr/>
        <p:txBody>
          <a:bodyPr/>
          <a:lstStyle/>
          <a:p>
            <a:pPr>
              <a:defRPr/>
            </a:pPr>
            <a:fld id="{5BBF4A35-479B-4BC4-9DF0-93423E770FAB}" type="slidenum">
              <a:rPr lang="en-US" altLang="en-US" smtClean="0"/>
              <a:pPr>
                <a:defRPr/>
              </a:pPr>
              <a:t>3</a:t>
            </a:fld>
            <a:endParaRPr lang="en-US" altLang="en-US"/>
          </a:p>
        </p:txBody>
      </p:sp>
    </p:spTree>
    <p:extLst>
      <p:ext uri="{BB962C8B-B14F-4D97-AF65-F5344CB8AC3E}">
        <p14:creationId xmlns:p14="http://schemas.microsoft.com/office/powerpoint/2010/main" val="887557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Line 7">
            <a:extLst>
              <a:ext uri="{FF2B5EF4-FFF2-40B4-BE49-F238E27FC236}">
                <a16:creationId xmlns:a16="http://schemas.microsoft.com/office/drawing/2014/main" id="{8A065813-CB1E-4966-99BF-EEF3722570A0}"/>
              </a:ext>
            </a:extLst>
          </p:cNvPr>
          <p:cNvSpPr>
            <a:spLocks noChangeShapeType="1"/>
          </p:cNvSpPr>
          <p:nvPr/>
        </p:nvSpPr>
        <p:spPr bwMode="auto">
          <a:xfrm>
            <a:off x="457200" y="1061407"/>
            <a:ext cx="7162800" cy="5393"/>
          </a:xfrm>
          <a:prstGeom prst="line">
            <a:avLst/>
          </a:prstGeom>
          <a:noFill/>
          <a:ln w="57150">
            <a:solidFill>
              <a:srgbClr val="938761"/>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7" name="Picture 6" descr="C:\Users\lb24\AppData\Local\Microsoft\Windows\INetCache\Content.Word\MS_seal (002).png">
            <a:extLst>
              <a:ext uri="{FF2B5EF4-FFF2-40B4-BE49-F238E27FC236}">
                <a16:creationId xmlns:a16="http://schemas.microsoft.com/office/drawing/2014/main" id="{46EBE42D-9325-4E68-8098-030D631F8DB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696200" y="76200"/>
            <a:ext cx="1219200" cy="1131657"/>
          </a:xfrm>
          <a:prstGeom prst="rect">
            <a:avLst/>
          </a:prstGeom>
          <a:noFill/>
          <a:ln>
            <a:noFill/>
          </a:ln>
        </p:spPr>
      </p:pic>
      <p:sp>
        <p:nvSpPr>
          <p:cNvPr id="9" name="Line 7">
            <a:extLst>
              <a:ext uri="{FF2B5EF4-FFF2-40B4-BE49-F238E27FC236}">
                <a16:creationId xmlns:a16="http://schemas.microsoft.com/office/drawing/2014/main" id="{FCC7BA56-2E1F-40C7-B7F0-3E8B065E21F3}"/>
              </a:ext>
            </a:extLst>
          </p:cNvPr>
          <p:cNvSpPr>
            <a:spLocks noChangeShapeType="1"/>
          </p:cNvSpPr>
          <p:nvPr/>
        </p:nvSpPr>
        <p:spPr bwMode="auto">
          <a:xfrm>
            <a:off x="457200" y="1137607"/>
            <a:ext cx="7162800" cy="5393"/>
          </a:xfrm>
          <a:prstGeom prst="line">
            <a:avLst/>
          </a:prstGeom>
          <a:noFill/>
          <a:ln w="57150">
            <a:solidFill>
              <a:srgbClr val="00407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 name="TextBox 3">
            <a:extLst>
              <a:ext uri="{FF2B5EF4-FFF2-40B4-BE49-F238E27FC236}">
                <a16:creationId xmlns:a16="http://schemas.microsoft.com/office/drawing/2014/main" id="{5CF13215-5B64-4C16-B328-1ACFAE744FA0}"/>
              </a:ext>
            </a:extLst>
          </p:cNvPr>
          <p:cNvSpPr txBox="1"/>
          <p:nvPr/>
        </p:nvSpPr>
        <p:spPr>
          <a:xfrm>
            <a:off x="308018" y="1340387"/>
            <a:ext cx="7223452" cy="1107996"/>
          </a:xfrm>
          <a:prstGeom prst="rect">
            <a:avLst/>
          </a:prstGeom>
          <a:noFill/>
        </p:spPr>
        <p:txBody>
          <a:bodyPr wrap="none" rtlCol="0">
            <a:spAutoFit/>
          </a:bodyPr>
          <a:lstStyle/>
          <a:p>
            <a:pPr marL="342900" indent="-342900">
              <a:buFont typeface="Arial" panose="020B0604020202020204" pitchFamily="34" charset="0"/>
              <a:buChar char="•"/>
            </a:pPr>
            <a:r>
              <a:rPr lang="en-US" sz="2200" u="sng">
                <a:solidFill>
                  <a:schemeClr val="accent1">
                    <a:lumMod val="50000"/>
                  </a:schemeClr>
                </a:solidFill>
                <a:latin typeface="Arial" panose="020B0604020202020204" pitchFamily="34" charset="0"/>
                <a:cs typeface="Arial" panose="020B0604020202020204" pitchFamily="34" charset="0"/>
              </a:rPr>
              <a:t>Equity-Based Services:</a:t>
            </a:r>
          </a:p>
          <a:p>
            <a:pPr marL="800100" lvl="1" indent="-342900">
              <a:buFont typeface="Arial" panose="020B0604020202020204" pitchFamily="34" charset="0"/>
              <a:buChar char="•"/>
            </a:pPr>
            <a:r>
              <a:rPr lang="en-US" sz="2200">
                <a:solidFill>
                  <a:schemeClr val="accent1">
                    <a:lumMod val="50000"/>
                  </a:schemeClr>
                </a:solidFill>
                <a:latin typeface="Arial" panose="020B0604020202020204" pitchFamily="34" charset="0"/>
                <a:cs typeface="Arial" panose="020B0604020202020204" pitchFamily="34" charset="0"/>
              </a:rPr>
              <a:t>Assist the Disproportionate Impact that COVID-19</a:t>
            </a:r>
          </a:p>
          <a:p>
            <a:pPr lvl="1"/>
            <a:r>
              <a:rPr lang="en-US" sz="2200">
                <a:solidFill>
                  <a:schemeClr val="accent1">
                    <a:lumMod val="50000"/>
                  </a:schemeClr>
                </a:solidFill>
                <a:latin typeface="Arial" panose="020B0604020202020204" pitchFamily="34" charset="0"/>
                <a:cs typeface="Arial" panose="020B0604020202020204" pitchFamily="34" charset="0"/>
              </a:rPr>
              <a:t>    has had on Socially Disadvantaged Communities</a:t>
            </a:r>
          </a:p>
        </p:txBody>
      </p:sp>
      <p:sp>
        <p:nvSpPr>
          <p:cNvPr id="5" name="TextBox 4">
            <a:extLst>
              <a:ext uri="{FF2B5EF4-FFF2-40B4-BE49-F238E27FC236}">
                <a16:creationId xmlns:a16="http://schemas.microsoft.com/office/drawing/2014/main" id="{4FE9D5E7-8D1C-45E8-A385-18B1FBA1BCE7}"/>
              </a:ext>
            </a:extLst>
          </p:cNvPr>
          <p:cNvSpPr txBox="1"/>
          <p:nvPr/>
        </p:nvSpPr>
        <p:spPr>
          <a:xfrm>
            <a:off x="308018" y="2844036"/>
            <a:ext cx="7601761" cy="1446550"/>
          </a:xfrm>
          <a:prstGeom prst="rect">
            <a:avLst/>
          </a:prstGeom>
          <a:noFill/>
        </p:spPr>
        <p:txBody>
          <a:bodyPr wrap="none" rtlCol="0">
            <a:spAutoFit/>
          </a:bodyPr>
          <a:lstStyle/>
          <a:p>
            <a:pPr marL="342900" indent="-342900">
              <a:buFont typeface="Arial" panose="020B0604020202020204" pitchFamily="34" charset="0"/>
              <a:buChar char="•"/>
            </a:pPr>
            <a:r>
              <a:rPr lang="en-US" sz="2200" u="sng">
                <a:solidFill>
                  <a:schemeClr val="accent1">
                    <a:lumMod val="50000"/>
                  </a:schemeClr>
                </a:solidFill>
                <a:latin typeface="Arial" panose="020B0604020202020204" pitchFamily="34" charset="0"/>
                <a:cs typeface="Arial" panose="020B0604020202020204" pitchFamily="34" charset="0"/>
              </a:rPr>
              <a:t>Public Sector Revenue Loss:</a:t>
            </a:r>
          </a:p>
          <a:p>
            <a:pPr marL="800100" lvl="1" indent="-342900">
              <a:buFont typeface="Arial" panose="020B0604020202020204" pitchFamily="34" charset="0"/>
              <a:buChar char="•"/>
            </a:pPr>
            <a:r>
              <a:rPr lang="en-US" sz="2200">
                <a:solidFill>
                  <a:schemeClr val="accent1">
                    <a:lumMod val="50000"/>
                  </a:schemeClr>
                </a:solidFill>
                <a:latin typeface="Arial" panose="020B0604020202020204" pitchFamily="34" charset="0"/>
                <a:cs typeface="Arial" panose="020B0604020202020204" pitchFamily="34" charset="0"/>
              </a:rPr>
              <a:t>Use Funding to Provide Government Services to the </a:t>
            </a:r>
          </a:p>
          <a:p>
            <a:pPr lvl="1"/>
            <a:r>
              <a:rPr lang="en-US" sz="2200">
                <a:solidFill>
                  <a:schemeClr val="accent1">
                    <a:lumMod val="50000"/>
                  </a:schemeClr>
                </a:solidFill>
                <a:latin typeface="Arial" panose="020B0604020202020204" pitchFamily="34" charset="0"/>
                <a:cs typeface="Arial" panose="020B0604020202020204" pitchFamily="34" charset="0"/>
              </a:rPr>
              <a:t>    Extent of the Reductions in Revenue Due to the </a:t>
            </a:r>
          </a:p>
          <a:p>
            <a:pPr lvl="1"/>
            <a:r>
              <a:rPr lang="en-US" sz="2200">
                <a:solidFill>
                  <a:schemeClr val="accent1">
                    <a:lumMod val="50000"/>
                  </a:schemeClr>
                </a:solidFill>
                <a:latin typeface="Arial" panose="020B0604020202020204" pitchFamily="34" charset="0"/>
                <a:cs typeface="Arial" panose="020B0604020202020204" pitchFamily="34" charset="0"/>
              </a:rPr>
              <a:t>    COVID-19 Pandemic.</a:t>
            </a:r>
          </a:p>
        </p:txBody>
      </p:sp>
      <p:sp>
        <p:nvSpPr>
          <p:cNvPr id="10" name="TextBox 9">
            <a:extLst>
              <a:ext uri="{FF2B5EF4-FFF2-40B4-BE49-F238E27FC236}">
                <a16:creationId xmlns:a16="http://schemas.microsoft.com/office/drawing/2014/main" id="{518A8E80-0E8A-48B7-B755-0B3CBDD7F8E2}"/>
              </a:ext>
            </a:extLst>
          </p:cNvPr>
          <p:cNvSpPr txBox="1"/>
          <p:nvPr/>
        </p:nvSpPr>
        <p:spPr>
          <a:xfrm>
            <a:off x="308018" y="4604742"/>
            <a:ext cx="7618881" cy="1446550"/>
          </a:xfrm>
          <a:prstGeom prst="rect">
            <a:avLst/>
          </a:prstGeom>
          <a:noFill/>
        </p:spPr>
        <p:txBody>
          <a:bodyPr wrap="none" rtlCol="0">
            <a:spAutoFit/>
          </a:bodyPr>
          <a:lstStyle/>
          <a:p>
            <a:pPr marL="342900" indent="-342900">
              <a:buFont typeface="Arial" panose="020B0604020202020204" pitchFamily="34" charset="0"/>
              <a:buChar char="•"/>
            </a:pPr>
            <a:r>
              <a:rPr lang="en-US" sz="2200" u="sng">
                <a:solidFill>
                  <a:schemeClr val="accent1">
                    <a:lumMod val="50000"/>
                  </a:schemeClr>
                </a:solidFill>
                <a:latin typeface="Arial" panose="020B0604020202020204" pitchFamily="34" charset="0"/>
                <a:cs typeface="Arial" panose="020B0604020202020204" pitchFamily="34" charset="0"/>
              </a:rPr>
              <a:t>Premium Pay for Essential Workers:</a:t>
            </a:r>
          </a:p>
          <a:p>
            <a:pPr marL="800100" lvl="1" indent="-342900">
              <a:buFont typeface="Arial" panose="020B0604020202020204" pitchFamily="34" charset="0"/>
              <a:buChar char="•"/>
            </a:pPr>
            <a:r>
              <a:rPr lang="en-US" sz="2200">
                <a:solidFill>
                  <a:schemeClr val="accent1">
                    <a:lumMod val="50000"/>
                  </a:schemeClr>
                </a:solidFill>
                <a:latin typeface="Arial" panose="020B0604020202020204" pitchFamily="34" charset="0"/>
                <a:cs typeface="Arial" panose="020B0604020202020204" pitchFamily="34" charset="0"/>
              </a:rPr>
              <a:t>Use this Funding to Provide Premium Pay to Eligible </a:t>
            </a:r>
          </a:p>
          <a:p>
            <a:pPr lvl="1"/>
            <a:r>
              <a:rPr lang="en-US" sz="2200">
                <a:solidFill>
                  <a:schemeClr val="accent1">
                    <a:lumMod val="50000"/>
                  </a:schemeClr>
                </a:solidFill>
                <a:latin typeface="Arial" panose="020B0604020202020204" pitchFamily="34" charset="0"/>
                <a:cs typeface="Arial" panose="020B0604020202020204" pitchFamily="34" charset="0"/>
              </a:rPr>
              <a:t>    Workers Performing Essential Work in Either a Public</a:t>
            </a:r>
          </a:p>
          <a:p>
            <a:pPr lvl="1"/>
            <a:r>
              <a:rPr lang="en-US" sz="2200">
                <a:solidFill>
                  <a:schemeClr val="accent1">
                    <a:lumMod val="50000"/>
                  </a:schemeClr>
                </a:solidFill>
                <a:latin typeface="Arial" panose="020B0604020202020204" pitchFamily="34" charset="0"/>
                <a:cs typeface="Arial" panose="020B0604020202020204" pitchFamily="34" charset="0"/>
              </a:rPr>
              <a:t>    Sector Role or Through Grants to Third Parties</a:t>
            </a:r>
          </a:p>
        </p:txBody>
      </p:sp>
      <p:sp>
        <p:nvSpPr>
          <p:cNvPr id="13" name="TextBox 12">
            <a:extLst>
              <a:ext uri="{FF2B5EF4-FFF2-40B4-BE49-F238E27FC236}">
                <a16:creationId xmlns:a16="http://schemas.microsoft.com/office/drawing/2014/main" id="{6C3123D2-FA01-4497-BF1E-2A15B903D2D9}"/>
              </a:ext>
            </a:extLst>
          </p:cNvPr>
          <p:cNvSpPr txBox="1"/>
          <p:nvPr/>
        </p:nvSpPr>
        <p:spPr>
          <a:xfrm>
            <a:off x="825585" y="380153"/>
            <a:ext cx="6777817" cy="584775"/>
          </a:xfrm>
          <a:prstGeom prst="rect">
            <a:avLst/>
          </a:prstGeom>
          <a:noFill/>
        </p:spPr>
        <p:txBody>
          <a:bodyPr wrap="none" rtlCol="0">
            <a:spAutoFit/>
          </a:bodyPr>
          <a:lstStyle/>
          <a:p>
            <a:r>
              <a:rPr lang="en-US" sz="3200" b="1">
                <a:solidFill>
                  <a:schemeClr val="accent1">
                    <a:lumMod val="50000"/>
                  </a:schemeClr>
                </a:solidFill>
                <a:latin typeface="Arial" panose="020B0604020202020204" pitchFamily="34" charset="0"/>
                <a:cs typeface="Arial" panose="020B0604020202020204" pitchFamily="34" charset="0"/>
              </a:rPr>
              <a:t>ELIGIBLE EXPENSES EXAMPLES</a:t>
            </a:r>
          </a:p>
        </p:txBody>
      </p:sp>
      <p:sp>
        <p:nvSpPr>
          <p:cNvPr id="3" name="Slide Number Placeholder 2">
            <a:extLst>
              <a:ext uri="{FF2B5EF4-FFF2-40B4-BE49-F238E27FC236}">
                <a16:creationId xmlns:a16="http://schemas.microsoft.com/office/drawing/2014/main" id="{B55559C7-451F-4E9F-91E5-F17FDD7ED8A7}"/>
              </a:ext>
            </a:extLst>
          </p:cNvPr>
          <p:cNvSpPr>
            <a:spLocks noGrp="1"/>
          </p:cNvSpPr>
          <p:nvPr>
            <p:ph type="sldNum" sz="quarter" idx="12"/>
          </p:nvPr>
        </p:nvSpPr>
        <p:spPr/>
        <p:txBody>
          <a:bodyPr/>
          <a:lstStyle/>
          <a:p>
            <a:pPr>
              <a:defRPr/>
            </a:pPr>
            <a:fld id="{5BBF4A35-479B-4BC4-9DF0-93423E770FAB}" type="slidenum">
              <a:rPr lang="en-US" altLang="en-US" smtClean="0"/>
              <a:pPr>
                <a:defRPr/>
              </a:pPr>
              <a:t>4</a:t>
            </a:fld>
            <a:endParaRPr lang="en-US" altLang="en-US"/>
          </a:p>
        </p:txBody>
      </p:sp>
    </p:spTree>
    <p:extLst>
      <p:ext uri="{BB962C8B-B14F-4D97-AF65-F5344CB8AC3E}">
        <p14:creationId xmlns:p14="http://schemas.microsoft.com/office/powerpoint/2010/main" val="3508503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Line 7">
            <a:extLst>
              <a:ext uri="{FF2B5EF4-FFF2-40B4-BE49-F238E27FC236}">
                <a16:creationId xmlns:a16="http://schemas.microsoft.com/office/drawing/2014/main" id="{8A065813-CB1E-4966-99BF-EEF3722570A0}"/>
              </a:ext>
            </a:extLst>
          </p:cNvPr>
          <p:cNvSpPr>
            <a:spLocks noChangeShapeType="1"/>
          </p:cNvSpPr>
          <p:nvPr/>
        </p:nvSpPr>
        <p:spPr bwMode="auto">
          <a:xfrm>
            <a:off x="457200" y="1061407"/>
            <a:ext cx="7162800" cy="5393"/>
          </a:xfrm>
          <a:prstGeom prst="line">
            <a:avLst/>
          </a:prstGeom>
          <a:noFill/>
          <a:ln w="57150">
            <a:solidFill>
              <a:srgbClr val="938761"/>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7" name="Picture 6" descr="C:\Users\lb24\AppData\Local\Microsoft\Windows\INetCache\Content.Word\MS_seal (002).png">
            <a:extLst>
              <a:ext uri="{FF2B5EF4-FFF2-40B4-BE49-F238E27FC236}">
                <a16:creationId xmlns:a16="http://schemas.microsoft.com/office/drawing/2014/main" id="{46EBE42D-9325-4E68-8098-030D631F8DB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696200" y="76200"/>
            <a:ext cx="1219200" cy="1131657"/>
          </a:xfrm>
          <a:prstGeom prst="rect">
            <a:avLst/>
          </a:prstGeom>
          <a:noFill/>
          <a:ln>
            <a:noFill/>
          </a:ln>
        </p:spPr>
      </p:pic>
      <p:sp>
        <p:nvSpPr>
          <p:cNvPr id="9" name="Line 7">
            <a:extLst>
              <a:ext uri="{FF2B5EF4-FFF2-40B4-BE49-F238E27FC236}">
                <a16:creationId xmlns:a16="http://schemas.microsoft.com/office/drawing/2014/main" id="{FCC7BA56-2E1F-40C7-B7F0-3E8B065E21F3}"/>
              </a:ext>
            </a:extLst>
          </p:cNvPr>
          <p:cNvSpPr>
            <a:spLocks noChangeShapeType="1"/>
          </p:cNvSpPr>
          <p:nvPr/>
        </p:nvSpPr>
        <p:spPr bwMode="auto">
          <a:xfrm>
            <a:off x="457200" y="1137607"/>
            <a:ext cx="7162800" cy="5393"/>
          </a:xfrm>
          <a:prstGeom prst="line">
            <a:avLst/>
          </a:prstGeom>
          <a:noFill/>
          <a:ln w="57150">
            <a:solidFill>
              <a:srgbClr val="00407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 name="TextBox 2">
            <a:extLst>
              <a:ext uri="{FF2B5EF4-FFF2-40B4-BE49-F238E27FC236}">
                <a16:creationId xmlns:a16="http://schemas.microsoft.com/office/drawing/2014/main" id="{19A863E6-06D6-4179-93F6-C9CABC253C44}"/>
              </a:ext>
            </a:extLst>
          </p:cNvPr>
          <p:cNvSpPr txBox="1"/>
          <p:nvPr/>
        </p:nvSpPr>
        <p:spPr>
          <a:xfrm>
            <a:off x="381000" y="1371600"/>
            <a:ext cx="8534400" cy="5078313"/>
          </a:xfrm>
          <a:prstGeom prst="rect">
            <a:avLst/>
          </a:prstGeom>
          <a:noFill/>
        </p:spPr>
        <p:txBody>
          <a:bodyPr wrap="square" rtlCol="0">
            <a:spAutoFit/>
          </a:bodyPr>
          <a:lstStyle/>
          <a:p>
            <a:r>
              <a:rPr lang="en-US" sz="2400">
                <a:solidFill>
                  <a:schemeClr val="accent1">
                    <a:lumMod val="50000"/>
                  </a:schemeClr>
                </a:solidFill>
                <a:latin typeface="Arial" panose="020B0604020202020204" pitchFamily="34" charset="0"/>
                <a:cs typeface="Arial" panose="020B0604020202020204" pitchFamily="34" charset="0"/>
              </a:rPr>
              <a:t>Coronavirus State Fiscal Recovery Fund: $1,806,373,346</a:t>
            </a:r>
          </a:p>
          <a:p>
            <a:endParaRPr lang="en-US" sz="2400">
              <a:solidFill>
                <a:schemeClr val="accent1">
                  <a:lumMod val="50000"/>
                </a:schemeClr>
              </a:solidFill>
              <a:latin typeface="Arial" panose="020B0604020202020204" pitchFamily="34" charset="0"/>
              <a:cs typeface="Arial" panose="020B0604020202020204" pitchFamily="34" charset="0"/>
            </a:endParaRPr>
          </a:p>
          <a:p>
            <a:endParaRPr lang="en-US" sz="2400">
              <a:solidFill>
                <a:schemeClr val="accent1">
                  <a:lumMod val="50000"/>
                </a:schemeClr>
              </a:solidFill>
              <a:latin typeface="Arial" panose="020B0604020202020204" pitchFamily="34" charset="0"/>
              <a:cs typeface="Arial" panose="020B0604020202020204" pitchFamily="34" charset="0"/>
            </a:endParaRPr>
          </a:p>
          <a:p>
            <a:r>
              <a:rPr lang="en-US" sz="2400">
                <a:solidFill>
                  <a:schemeClr val="accent1">
                    <a:lumMod val="50000"/>
                  </a:schemeClr>
                </a:solidFill>
                <a:latin typeface="Arial" panose="020B0604020202020204" pitchFamily="34" charset="0"/>
                <a:cs typeface="Arial" panose="020B0604020202020204" pitchFamily="34" charset="0"/>
              </a:rPr>
              <a:t>Coronavirus Local Fiscal Recovery Fund- (CLFRF)</a:t>
            </a:r>
          </a:p>
          <a:p>
            <a:pPr marL="457200" indent="-457200">
              <a:buFont typeface="Arial" panose="020B0604020202020204" pitchFamily="34" charset="0"/>
              <a:buChar char="•"/>
            </a:pPr>
            <a:r>
              <a:rPr lang="en-US" sz="2400">
                <a:solidFill>
                  <a:schemeClr val="accent1">
                    <a:lumMod val="50000"/>
                  </a:schemeClr>
                </a:solidFill>
                <a:latin typeface="Arial" panose="020B0604020202020204" pitchFamily="34" charset="0"/>
                <a:cs typeface="Arial" panose="020B0604020202020204" pitchFamily="34" charset="0"/>
              </a:rPr>
              <a:t>Non-Entitlement Units of Local Government Funding (NEUs): $268,046,958</a:t>
            </a:r>
          </a:p>
          <a:p>
            <a:pPr marL="457200" indent="-457200">
              <a:buFont typeface="Arial" panose="020B0604020202020204" pitchFamily="34" charset="0"/>
              <a:buChar char="•"/>
            </a:pPr>
            <a:endParaRPr lang="en-US" sz="2400">
              <a:solidFill>
                <a:schemeClr val="accent1">
                  <a:lumMod val="50000"/>
                </a:schemeClr>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400">
                <a:solidFill>
                  <a:schemeClr val="accent1">
                    <a:lumMod val="50000"/>
                  </a:schemeClr>
                </a:solidFill>
                <a:latin typeface="Arial" panose="020B0604020202020204" pitchFamily="34" charset="0"/>
                <a:cs typeface="Arial" panose="020B0604020202020204" pitchFamily="34" charset="0"/>
              </a:rPr>
              <a:t>County Support Funding: $578,082,050</a:t>
            </a:r>
          </a:p>
          <a:p>
            <a:pPr marL="457200" indent="-457200">
              <a:buFont typeface="Arial" panose="020B0604020202020204" pitchFamily="34" charset="0"/>
              <a:buChar char="•"/>
            </a:pPr>
            <a:endParaRPr lang="en-US" sz="2400">
              <a:solidFill>
                <a:schemeClr val="accent1">
                  <a:lumMod val="50000"/>
                </a:schemeClr>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400">
                <a:solidFill>
                  <a:schemeClr val="accent1">
                    <a:lumMod val="50000"/>
                  </a:schemeClr>
                </a:solidFill>
                <a:latin typeface="Arial" panose="020B0604020202020204" pitchFamily="34" charset="0"/>
                <a:cs typeface="Arial" panose="020B0604020202020204" pitchFamily="34" charset="0"/>
              </a:rPr>
              <a:t>Metropolitan Cities Funding: $101,070,869</a:t>
            </a:r>
          </a:p>
          <a:p>
            <a:pPr marL="457200" indent="-457200">
              <a:buFont typeface="Arial" panose="020B0604020202020204" pitchFamily="34" charset="0"/>
              <a:buChar char="•"/>
            </a:pPr>
            <a:endParaRPr lang="en-US" sz="2800">
              <a:solidFill>
                <a:schemeClr val="accent1">
                  <a:lumMod val="50000"/>
                </a:schemeClr>
              </a:solidFill>
            </a:endParaRPr>
          </a:p>
          <a:p>
            <a:endParaRPr lang="en-US" sz="2800">
              <a:solidFill>
                <a:schemeClr val="accent1">
                  <a:lumMod val="50000"/>
                </a:schemeClr>
              </a:solidFill>
            </a:endParaRPr>
          </a:p>
          <a:p>
            <a:r>
              <a:rPr lang="en-US" sz="2800">
                <a:solidFill>
                  <a:schemeClr val="accent1">
                    <a:lumMod val="50000"/>
                  </a:schemeClr>
                </a:solidFill>
              </a:rPr>
              <a:t> </a:t>
            </a:r>
          </a:p>
        </p:txBody>
      </p:sp>
      <p:sp>
        <p:nvSpPr>
          <p:cNvPr id="10" name="TextBox 9">
            <a:extLst>
              <a:ext uri="{FF2B5EF4-FFF2-40B4-BE49-F238E27FC236}">
                <a16:creationId xmlns:a16="http://schemas.microsoft.com/office/drawing/2014/main" id="{BB72F2A2-3713-46F6-9215-ADDF1A4949D5}"/>
              </a:ext>
            </a:extLst>
          </p:cNvPr>
          <p:cNvSpPr txBox="1"/>
          <p:nvPr/>
        </p:nvSpPr>
        <p:spPr>
          <a:xfrm>
            <a:off x="748453" y="183500"/>
            <a:ext cx="6738197" cy="830997"/>
          </a:xfrm>
          <a:prstGeom prst="rect">
            <a:avLst/>
          </a:prstGeom>
          <a:noFill/>
        </p:spPr>
        <p:txBody>
          <a:bodyPr wrap="square" rtlCol="0">
            <a:spAutoFit/>
          </a:bodyPr>
          <a:lstStyle/>
          <a:p>
            <a:pPr algn="ctr"/>
            <a:r>
              <a:rPr lang="en-US" sz="2400" b="1">
                <a:solidFill>
                  <a:schemeClr val="accent1">
                    <a:lumMod val="50000"/>
                  </a:schemeClr>
                </a:solidFill>
                <a:latin typeface="Arial" panose="020B0604020202020204" pitchFamily="34" charset="0"/>
                <a:cs typeface="Arial" panose="020B0604020202020204" pitchFamily="34" charset="0"/>
              </a:rPr>
              <a:t>CORONAVIRUS STATE AND LOCAL FISCAL RECOVERY FUNDS</a:t>
            </a:r>
          </a:p>
        </p:txBody>
      </p:sp>
      <p:sp>
        <p:nvSpPr>
          <p:cNvPr id="4" name="Slide Number Placeholder 3">
            <a:extLst>
              <a:ext uri="{FF2B5EF4-FFF2-40B4-BE49-F238E27FC236}">
                <a16:creationId xmlns:a16="http://schemas.microsoft.com/office/drawing/2014/main" id="{81E0E4DA-D300-4E5C-87CC-42A4DCAAD739}"/>
              </a:ext>
            </a:extLst>
          </p:cNvPr>
          <p:cNvSpPr>
            <a:spLocks noGrp="1"/>
          </p:cNvSpPr>
          <p:nvPr>
            <p:ph type="sldNum" sz="quarter" idx="12"/>
          </p:nvPr>
        </p:nvSpPr>
        <p:spPr/>
        <p:txBody>
          <a:bodyPr/>
          <a:lstStyle/>
          <a:p>
            <a:pPr>
              <a:defRPr/>
            </a:pPr>
            <a:fld id="{5BBF4A35-479B-4BC4-9DF0-93423E770FAB}" type="slidenum">
              <a:rPr lang="en-US" altLang="en-US" smtClean="0"/>
              <a:pPr>
                <a:defRPr/>
              </a:pPr>
              <a:t>5</a:t>
            </a:fld>
            <a:endParaRPr lang="en-US" altLang="en-US"/>
          </a:p>
        </p:txBody>
      </p:sp>
    </p:spTree>
    <p:extLst>
      <p:ext uri="{BB962C8B-B14F-4D97-AF65-F5344CB8AC3E}">
        <p14:creationId xmlns:p14="http://schemas.microsoft.com/office/powerpoint/2010/main" val="1183163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Line 7">
            <a:extLst>
              <a:ext uri="{FF2B5EF4-FFF2-40B4-BE49-F238E27FC236}">
                <a16:creationId xmlns:a16="http://schemas.microsoft.com/office/drawing/2014/main" id="{8A065813-CB1E-4966-99BF-EEF3722570A0}"/>
              </a:ext>
            </a:extLst>
          </p:cNvPr>
          <p:cNvSpPr>
            <a:spLocks noChangeShapeType="1"/>
          </p:cNvSpPr>
          <p:nvPr/>
        </p:nvSpPr>
        <p:spPr bwMode="auto">
          <a:xfrm>
            <a:off x="457200" y="1061407"/>
            <a:ext cx="7162800" cy="5393"/>
          </a:xfrm>
          <a:prstGeom prst="line">
            <a:avLst/>
          </a:prstGeom>
          <a:noFill/>
          <a:ln w="57150">
            <a:solidFill>
              <a:srgbClr val="938761"/>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7" name="Picture 6" descr="C:\Users\lb24\AppData\Local\Microsoft\Windows\INetCache\Content.Word\MS_seal (002).png">
            <a:extLst>
              <a:ext uri="{FF2B5EF4-FFF2-40B4-BE49-F238E27FC236}">
                <a16:creationId xmlns:a16="http://schemas.microsoft.com/office/drawing/2014/main" id="{46EBE42D-9325-4E68-8098-030D631F8DB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696200" y="76200"/>
            <a:ext cx="1219200" cy="1131657"/>
          </a:xfrm>
          <a:prstGeom prst="rect">
            <a:avLst/>
          </a:prstGeom>
          <a:noFill/>
          <a:ln>
            <a:noFill/>
          </a:ln>
        </p:spPr>
      </p:pic>
      <p:sp>
        <p:nvSpPr>
          <p:cNvPr id="9" name="Line 7">
            <a:extLst>
              <a:ext uri="{FF2B5EF4-FFF2-40B4-BE49-F238E27FC236}">
                <a16:creationId xmlns:a16="http://schemas.microsoft.com/office/drawing/2014/main" id="{FCC7BA56-2E1F-40C7-B7F0-3E8B065E21F3}"/>
              </a:ext>
            </a:extLst>
          </p:cNvPr>
          <p:cNvSpPr>
            <a:spLocks noChangeShapeType="1"/>
          </p:cNvSpPr>
          <p:nvPr/>
        </p:nvSpPr>
        <p:spPr bwMode="auto">
          <a:xfrm>
            <a:off x="457200" y="1137607"/>
            <a:ext cx="7162800" cy="5393"/>
          </a:xfrm>
          <a:prstGeom prst="line">
            <a:avLst/>
          </a:prstGeom>
          <a:noFill/>
          <a:ln w="57150">
            <a:solidFill>
              <a:srgbClr val="00407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Rectangle 3">
            <a:extLst>
              <a:ext uri="{FF2B5EF4-FFF2-40B4-BE49-F238E27FC236}">
                <a16:creationId xmlns:a16="http://schemas.microsoft.com/office/drawing/2014/main" id="{814310BC-E78C-4601-8CDA-E93AE4046F0F}"/>
              </a:ext>
            </a:extLst>
          </p:cNvPr>
          <p:cNvSpPr txBox="1">
            <a:spLocks noChangeArrowheads="1"/>
          </p:cNvSpPr>
          <p:nvPr/>
        </p:nvSpPr>
        <p:spPr>
          <a:xfrm>
            <a:off x="455236" y="1341347"/>
            <a:ext cx="7467600" cy="4411663"/>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altLang="en-US" sz="2000">
                <a:solidFill>
                  <a:srgbClr val="004070"/>
                </a:solidFill>
                <a:latin typeface="Arial" panose="020B0604020202020204" pitchFamily="34" charset="0"/>
                <a:cs typeface="Arial" panose="020B0604020202020204" pitchFamily="34" charset="0"/>
              </a:rPr>
              <a:t>Department of Human Services (USDA): $13,894,000</a:t>
            </a:r>
          </a:p>
          <a:p>
            <a:pPr marL="0" indent="0">
              <a:buNone/>
            </a:pPr>
            <a:endParaRPr lang="en-US" altLang="en-US" sz="2000">
              <a:solidFill>
                <a:srgbClr val="004070"/>
              </a:solidFill>
              <a:latin typeface="Arial" panose="020B0604020202020204" pitchFamily="34" charset="0"/>
              <a:cs typeface="Arial" panose="020B0604020202020204" pitchFamily="34" charset="0"/>
            </a:endParaRPr>
          </a:p>
          <a:p>
            <a:r>
              <a:rPr lang="en-US" altLang="en-US" sz="2000">
                <a:solidFill>
                  <a:srgbClr val="004070"/>
                </a:solidFill>
                <a:latin typeface="Arial" panose="020B0604020202020204" pitchFamily="34" charset="0"/>
                <a:cs typeface="Arial" panose="020B0604020202020204" pitchFamily="34" charset="0"/>
              </a:rPr>
              <a:t>Mississippi Development Authority (Dept of Commerce): $4,239,000</a:t>
            </a:r>
          </a:p>
          <a:p>
            <a:pPr marL="0" indent="0">
              <a:buNone/>
            </a:pPr>
            <a:endParaRPr lang="en-US" altLang="en-US" sz="2000">
              <a:solidFill>
                <a:srgbClr val="004070"/>
              </a:solidFill>
              <a:latin typeface="Arial" panose="020B0604020202020204" pitchFamily="34" charset="0"/>
              <a:cs typeface="Arial" panose="020B0604020202020204" pitchFamily="34" charset="0"/>
            </a:endParaRPr>
          </a:p>
          <a:p>
            <a:r>
              <a:rPr lang="en-US" altLang="en-US" sz="2000">
                <a:solidFill>
                  <a:srgbClr val="004070"/>
                </a:solidFill>
                <a:latin typeface="Arial" panose="020B0604020202020204" pitchFamily="34" charset="0"/>
                <a:cs typeface="Arial" panose="020B0604020202020204" pitchFamily="34" charset="0"/>
              </a:rPr>
              <a:t>Department of Education (Total): $2,272,878,000</a:t>
            </a:r>
          </a:p>
          <a:p>
            <a:pPr lvl="1"/>
            <a:r>
              <a:rPr lang="en-US" altLang="en-US" sz="1700">
                <a:solidFill>
                  <a:srgbClr val="004070"/>
                </a:solidFill>
                <a:latin typeface="Arial" panose="020B0604020202020204" pitchFamily="34" charset="0"/>
                <a:cs typeface="Arial" panose="020B0604020202020204" pitchFamily="34" charset="0"/>
              </a:rPr>
              <a:t>K-12: $1,627,197,854</a:t>
            </a:r>
          </a:p>
          <a:p>
            <a:pPr lvl="1"/>
            <a:r>
              <a:rPr lang="en-US" altLang="en-US" sz="1700">
                <a:solidFill>
                  <a:srgbClr val="004070"/>
                </a:solidFill>
                <a:latin typeface="Arial" panose="020B0604020202020204" pitchFamily="34" charset="0"/>
                <a:cs typeface="Arial" panose="020B0604020202020204" pitchFamily="34" charset="0"/>
              </a:rPr>
              <a:t>Community Colleges: $200,023,144</a:t>
            </a:r>
          </a:p>
          <a:p>
            <a:pPr lvl="1"/>
            <a:r>
              <a:rPr lang="en-US" altLang="en-US" sz="1700">
                <a:solidFill>
                  <a:srgbClr val="004070"/>
                </a:solidFill>
                <a:latin typeface="Arial" panose="020B0604020202020204" pitchFamily="34" charset="0"/>
                <a:cs typeface="Arial" panose="020B0604020202020204" pitchFamily="34" charset="0"/>
              </a:rPr>
              <a:t>Universities: $285,643,118</a:t>
            </a:r>
          </a:p>
          <a:p>
            <a:pPr marL="342900" lvl="1" indent="0">
              <a:buNone/>
            </a:pPr>
            <a:endParaRPr lang="en-US" altLang="en-US" sz="1700">
              <a:solidFill>
                <a:srgbClr val="004070"/>
              </a:solidFill>
              <a:latin typeface="Arial" panose="020B0604020202020204" pitchFamily="34" charset="0"/>
              <a:cs typeface="Arial" panose="020B0604020202020204" pitchFamily="34" charset="0"/>
            </a:endParaRPr>
          </a:p>
          <a:p>
            <a:r>
              <a:rPr lang="en-US" altLang="en-US" sz="2000">
                <a:solidFill>
                  <a:srgbClr val="004070"/>
                </a:solidFill>
                <a:latin typeface="Arial" panose="020B0604020202020204" pitchFamily="34" charset="0"/>
                <a:cs typeface="Arial" panose="020B0604020202020204" pitchFamily="34" charset="0"/>
              </a:rPr>
              <a:t>Department of Human Services (ACF): $604,345,000</a:t>
            </a:r>
          </a:p>
          <a:p>
            <a:pPr marL="0" indent="0">
              <a:buNone/>
            </a:pPr>
            <a:endParaRPr lang="en-US" altLang="en-US" sz="2000">
              <a:solidFill>
                <a:srgbClr val="004070"/>
              </a:solidFill>
              <a:latin typeface="Arial" panose="020B0604020202020204" pitchFamily="34" charset="0"/>
              <a:cs typeface="Arial" panose="020B0604020202020204" pitchFamily="34" charset="0"/>
            </a:endParaRPr>
          </a:p>
          <a:p>
            <a:r>
              <a:rPr lang="en-US" altLang="en-US" sz="2000">
                <a:solidFill>
                  <a:srgbClr val="004070"/>
                </a:solidFill>
                <a:latin typeface="Arial" panose="020B0604020202020204" pitchFamily="34" charset="0"/>
                <a:cs typeface="Arial" panose="020B0604020202020204" pitchFamily="34" charset="0"/>
              </a:rPr>
              <a:t>Department of Human Services (ACL): $12,866,000</a:t>
            </a:r>
          </a:p>
          <a:p>
            <a:pPr marL="0" indent="0">
              <a:buNone/>
            </a:pPr>
            <a:endParaRPr lang="en-US" altLang="en-US" sz="2000">
              <a:solidFill>
                <a:srgbClr val="004070"/>
              </a:solidFill>
              <a:latin typeface="Arial" panose="020B0604020202020204" pitchFamily="34" charset="0"/>
              <a:cs typeface="Arial" panose="020B0604020202020204" pitchFamily="34" charset="0"/>
            </a:endParaRPr>
          </a:p>
          <a:p>
            <a:pPr marL="0" indent="0">
              <a:buNone/>
            </a:pPr>
            <a:endParaRPr lang="en-US" altLang="en-US" sz="2000">
              <a:solidFill>
                <a:srgbClr val="004070"/>
              </a:solidFill>
              <a:latin typeface="Arial" panose="020B0604020202020204" pitchFamily="34" charset="0"/>
              <a:cs typeface="Arial" panose="020B0604020202020204" pitchFamily="34" charset="0"/>
            </a:endParaRPr>
          </a:p>
          <a:p>
            <a:pPr marL="0" indent="0">
              <a:buNone/>
            </a:pPr>
            <a:endParaRPr lang="en-US" altLang="en-US" sz="2000">
              <a:solidFill>
                <a:srgbClr val="004070"/>
              </a:solidFill>
              <a:latin typeface="Arial" panose="020B0604020202020204" pitchFamily="34" charset="0"/>
              <a:cs typeface="Arial" panose="020B0604020202020204" pitchFamily="34" charset="0"/>
            </a:endParaRPr>
          </a:p>
          <a:p>
            <a:pPr marL="0" indent="0">
              <a:buNone/>
            </a:pPr>
            <a:endParaRPr lang="en-US" altLang="en-US" sz="2000">
              <a:solidFill>
                <a:srgbClr val="004070"/>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1C91C388-CC74-4CFE-983E-D2EC75244665}"/>
              </a:ext>
            </a:extLst>
          </p:cNvPr>
          <p:cNvSpPr txBox="1"/>
          <p:nvPr/>
        </p:nvSpPr>
        <p:spPr>
          <a:xfrm>
            <a:off x="729403" y="281586"/>
            <a:ext cx="6879512" cy="523220"/>
          </a:xfrm>
          <a:prstGeom prst="rect">
            <a:avLst/>
          </a:prstGeom>
          <a:noFill/>
        </p:spPr>
        <p:txBody>
          <a:bodyPr wrap="none" rtlCol="0">
            <a:spAutoFit/>
          </a:bodyPr>
          <a:lstStyle/>
          <a:p>
            <a:r>
              <a:rPr lang="en-US" sz="2800" b="1">
                <a:solidFill>
                  <a:schemeClr val="accent1">
                    <a:lumMod val="50000"/>
                  </a:schemeClr>
                </a:solidFill>
                <a:latin typeface="Arial" panose="020B0604020202020204" pitchFamily="34" charset="0"/>
                <a:cs typeface="Arial" panose="020B0604020202020204" pitchFamily="34" charset="0"/>
              </a:rPr>
              <a:t>STATE AGENCIES ALLOCATED FUNDS</a:t>
            </a:r>
          </a:p>
        </p:txBody>
      </p:sp>
      <p:sp>
        <p:nvSpPr>
          <p:cNvPr id="4" name="Slide Number Placeholder 3">
            <a:extLst>
              <a:ext uri="{FF2B5EF4-FFF2-40B4-BE49-F238E27FC236}">
                <a16:creationId xmlns:a16="http://schemas.microsoft.com/office/drawing/2014/main" id="{B4538A42-97A6-4EEF-8CF0-8ACDADE176D7}"/>
              </a:ext>
            </a:extLst>
          </p:cNvPr>
          <p:cNvSpPr>
            <a:spLocks noGrp="1"/>
          </p:cNvSpPr>
          <p:nvPr>
            <p:ph type="sldNum" sz="quarter" idx="12"/>
          </p:nvPr>
        </p:nvSpPr>
        <p:spPr/>
        <p:txBody>
          <a:bodyPr/>
          <a:lstStyle/>
          <a:p>
            <a:pPr>
              <a:defRPr/>
            </a:pPr>
            <a:fld id="{5BBF4A35-479B-4BC4-9DF0-93423E770FAB}" type="slidenum">
              <a:rPr lang="en-US" altLang="en-US" smtClean="0"/>
              <a:pPr>
                <a:defRPr/>
              </a:pPr>
              <a:t>6</a:t>
            </a:fld>
            <a:endParaRPr lang="en-US" altLang="en-US"/>
          </a:p>
        </p:txBody>
      </p:sp>
    </p:spTree>
    <p:extLst>
      <p:ext uri="{BB962C8B-B14F-4D97-AF65-F5344CB8AC3E}">
        <p14:creationId xmlns:p14="http://schemas.microsoft.com/office/powerpoint/2010/main" val="3563058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Line 7">
            <a:extLst>
              <a:ext uri="{FF2B5EF4-FFF2-40B4-BE49-F238E27FC236}">
                <a16:creationId xmlns:a16="http://schemas.microsoft.com/office/drawing/2014/main" id="{8A065813-CB1E-4966-99BF-EEF3722570A0}"/>
              </a:ext>
            </a:extLst>
          </p:cNvPr>
          <p:cNvSpPr>
            <a:spLocks noChangeShapeType="1"/>
          </p:cNvSpPr>
          <p:nvPr/>
        </p:nvSpPr>
        <p:spPr bwMode="auto">
          <a:xfrm>
            <a:off x="457200" y="1061407"/>
            <a:ext cx="7162800" cy="5393"/>
          </a:xfrm>
          <a:prstGeom prst="line">
            <a:avLst/>
          </a:prstGeom>
          <a:noFill/>
          <a:ln w="57150">
            <a:solidFill>
              <a:srgbClr val="938761"/>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7" name="Picture 6" descr="C:\Users\lb24\AppData\Local\Microsoft\Windows\INetCache\Content.Word\MS_seal (002).png">
            <a:extLst>
              <a:ext uri="{FF2B5EF4-FFF2-40B4-BE49-F238E27FC236}">
                <a16:creationId xmlns:a16="http://schemas.microsoft.com/office/drawing/2014/main" id="{46EBE42D-9325-4E68-8098-030D631F8DB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696200" y="76200"/>
            <a:ext cx="1219200" cy="1131657"/>
          </a:xfrm>
          <a:prstGeom prst="rect">
            <a:avLst/>
          </a:prstGeom>
          <a:noFill/>
          <a:ln>
            <a:noFill/>
          </a:ln>
        </p:spPr>
      </p:pic>
      <p:sp>
        <p:nvSpPr>
          <p:cNvPr id="9" name="Line 7">
            <a:extLst>
              <a:ext uri="{FF2B5EF4-FFF2-40B4-BE49-F238E27FC236}">
                <a16:creationId xmlns:a16="http://schemas.microsoft.com/office/drawing/2014/main" id="{FCC7BA56-2E1F-40C7-B7F0-3E8B065E21F3}"/>
              </a:ext>
            </a:extLst>
          </p:cNvPr>
          <p:cNvSpPr>
            <a:spLocks noChangeShapeType="1"/>
          </p:cNvSpPr>
          <p:nvPr/>
        </p:nvSpPr>
        <p:spPr bwMode="auto">
          <a:xfrm>
            <a:off x="457200" y="1137607"/>
            <a:ext cx="7162800" cy="5393"/>
          </a:xfrm>
          <a:prstGeom prst="line">
            <a:avLst/>
          </a:prstGeom>
          <a:noFill/>
          <a:ln w="57150">
            <a:solidFill>
              <a:srgbClr val="00407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 name="TextBox 3">
            <a:extLst>
              <a:ext uri="{FF2B5EF4-FFF2-40B4-BE49-F238E27FC236}">
                <a16:creationId xmlns:a16="http://schemas.microsoft.com/office/drawing/2014/main" id="{4E04BD8C-4430-4FFB-86FA-29BCCBE60A4A}"/>
              </a:ext>
            </a:extLst>
          </p:cNvPr>
          <p:cNvSpPr txBox="1"/>
          <p:nvPr/>
        </p:nvSpPr>
        <p:spPr>
          <a:xfrm>
            <a:off x="419100" y="1371600"/>
            <a:ext cx="8305800" cy="5016758"/>
          </a:xfrm>
          <a:prstGeom prst="rect">
            <a:avLst/>
          </a:prstGeom>
          <a:noFill/>
        </p:spPr>
        <p:txBody>
          <a:bodyPr wrap="square" rtlCol="0">
            <a:spAutoFit/>
          </a:bodyPr>
          <a:lstStyle/>
          <a:p>
            <a:pPr marL="342900" indent="-342900">
              <a:buFont typeface="Arial" panose="020B0604020202020204" pitchFamily="34" charset="0"/>
              <a:buChar char="•"/>
            </a:pPr>
            <a:r>
              <a:rPr lang="en-US" altLang="en-US" sz="2000">
                <a:solidFill>
                  <a:srgbClr val="004070"/>
                </a:solidFill>
                <a:latin typeface="Arial" panose="020B0604020202020204" pitchFamily="34" charset="0"/>
                <a:cs typeface="Arial" panose="020B0604020202020204" pitchFamily="34" charset="0"/>
              </a:rPr>
              <a:t>Department of Health (CDC): $179,167,000</a:t>
            </a:r>
          </a:p>
          <a:p>
            <a:endParaRPr lang="en-US" altLang="en-US" sz="2000">
              <a:solidFill>
                <a:srgbClr val="00407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altLang="en-US" sz="2000">
                <a:solidFill>
                  <a:srgbClr val="004070"/>
                </a:solidFill>
                <a:latin typeface="Arial" panose="020B0604020202020204" pitchFamily="34" charset="0"/>
                <a:cs typeface="Arial" panose="020B0604020202020204" pitchFamily="34" charset="0"/>
              </a:rPr>
              <a:t>Department of Health (HRSA-Rural Health): $138,161,000</a:t>
            </a:r>
          </a:p>
          <a:p>
            <a:endParaRPr lang="en-US" altLang="en-US" sz="2000">
              <a:solidFill>
                <a:srgbClr val="00407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altLang="en-US" sz="2000">
                <a:solidFill>
                  <a:srgbClr val="004070"/>
                </a:solidFill>
                <a:latin typeface="Arial" panose="020B0604020202020204" pitchFamily="34" charset="0"/>
                <a:cs typeface="Arial" panose="020B0604020202020204" pitchFamily="34" charset="0"/>
              </a:rPr>
              <a:t>Department of Mental Health (SAMHSA): $27,055,000</a:t>
            </a:r>
          </a:p>
          <a:p>
            <a:endParaRPr lang="en-US" altLang="en-US" sz="2000">
              <a:solidFill>
                <a:srgbClr val="00407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altLang="en-US" sz="2000">
                <a:solidFill>
                  <a:srgbClr val="004070"/>
                </a:solidFill>
                <a:latin typeface="Arial" panose="020B0604020202020204" pitchFamily="34" charset="0"/>
                <a:cs typeface="Arial" panose="020B0604020202020204" pitchFamily="34" charset="0"/>
              </a:rPr>
              <a:t>MEMA (DHS): $5,714,000</a:t>
            </a:r>
          </a:p>
          <a:p>
            <a:endParaRPr lang="en-US" altLang="en-US" sz="2000">
              <a:solidFill>
                <a:srgbClr val="00407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altLang="en-US" sz="2000">
                <a:solidFill>
                  <a:srgbClr val="004070"/>
                </a:solidFill>
                <a:latin typeface="Arial" panose="020B0604020202020204" pitchFamily="34" charset="0"/>
                <a:cs typeface="Arial" panose="020B0604020202020204" pitchFamily="34" charset="0"/>
              </a:rPr>
              <a:t>MEMA (DHS-Public Assistance Grants): $170,475,000</a:t>
            </a:r>
          </a:p>
          <a:p>
            <a:pPr marL="342900" indent="-342900">
              <a:buFont typeface="Arial" panose="020B0604020202020204" pitchFamily="34" charset="0"/>
              <a:buChar char="•"/>
            </a:pPr>
            <a:endParaRPr lang="en-US" altLang="en-US" sz="2000">
              <a:solidFill>
                <a:srgbClr val="00407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altLang="en-US" sz="2000">
                <a:solidFill>
                  <a:srgbClr val="004070"/>
                </a:solidFill>
                <a:latin typeface="Arial" panose="020B0604020202020204" pitchFamily="34" charset="0"/>
                <a:cs typeface="Arial" panose="020B0604020202020204" pitchFamily="34" charset="0"/>
              </a:rPr>
              <a:t>Department of Human Services (HUD): $44,130,000</a:t>
            </a:r>
          </a:p>
          <a:p>
            <a:endParaRPr lang="en-US" altLang="en-US" sz="2000">
              <a:solidFill>
                <a:srgbClr val="00407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altLang="en-US" sz="2000">
                <a:solidFill>
                  <a:srgbClr val="004070"/>
                </a:solidFill>
                <a:latin typeface="Arial" panose="020B0604020202020204" pitchFamily="34" charset="0"/>
                <a:cs typeface="Arial" panose="020B0604020202020204" pitchFamily="34" charset="0"/>
              </a:rPr>
              <a:t>Independent Agencies (Total): $4,344,000</a:t>
            </a:r>
          </a:p>
          <a:p>
            <a:pPr marL="800100" lvl="1" indent="-342900">
              <a:buFont typeface="Arial" panose="020B0604020202020204" pitchFamily="34" charset="0"/>
              <a:buChar char="•"/>
            </a:pPr>
            <a:r>
              <a:rPr lang="en-US" altLang="en-US" sz="1700">
                <a:solidFill>
                  <a:srgbClr val="004070"/>
                </a:solidFill>
                <a:latin typeface="Arial" panose="020B0604020202020204" pitchFamily="34" charset="0"/>
                <a:cs typeface="Arial" panose="020B0604020202020204" pitchFamily="34" charset="0"/>
              </a:rPr>
              <a:t>Arts Commission: $784,000</a:t>
            </a:r>
          </a:p>
          <a:p>
            <a:pPr marL="800100" lvl="1" indent="-342900">
              <a:buFont typeface="Arial" panose="020B0604020202020204" pitchFamily="34" charset="0"/>
              <a:buChar char="•"/>
            </a:pPr>
            <a:r>
              <a:rPr lang="en-US" altLang="en-US" sz="1700">
                <a:solidFill>
                  <a:srgbClr val="004070"/>
                </a:solidFill>
                <a:latin typeface="Arial" panose="020B0604020202020204" pitchFamily="34" charset="0"/>
                <a:cs typeface="Arial" panose="020B0604020202020204" pitchFamily="34" charset="0"/>
              </a:rPr>
              <a:t>Humanities Council: $756,000</a:t>
            </a:r>
          </a:p>
          <a:p>
            <a:pPr marL="800100" lvl="1" indent="-342900">
              <a:buFont typeface="Arial" panose="020B0604020202020204" pitchFamily="34" charset="0"/>
              <a:buChar char="•"/>
            </a:pPr>
            <a:r>
              <a:rPr lang="en-US" altLang="en-US" sz="1700">
                <a:solidFill>
                  <a:srgbClr val="004070"/>
                </a:solidFill>
                <a:latin typeface="Arial" panose="020B0604020202020204" pitchFamily="34" charset="0"/>
                <a:cs typeface="Arial" panose="020B0604020202020204" pitchFamily="34" charset="0"/>
              </a:rPr>
              <a:t>Museum Commission: $2,804,000</a:t>
            </a:r>
          </a:p>
        </p:txBody>
      </p:sp>
      <p:sp>
        <p:nvSpPr>
          <p:cNvPr id="10" name="TextBox 9">
            <a:extLst>
              <a:ext uri="{FF2B5EF4-FFF2-40B4-BE49-F238E27FC236}">
                <a16:creationId xmlns:a16="http://schemas.microsoft.com/office/drawing/2014/main" id="{6F372188-67E2-4BA7-9F7E-EEB665A66A41}"/>
              </a:ext>
            </a:extLst>
          </p:cNvPr>
          <p:cNvSpPr txBox="1"/>
          <p:nvPr/>
        </p:nvSpPr>
        <p:spPr>
          <a:xfrm>
            <a:off x="729403" y="281586"/>
            <a:ext cx="6879512" cy="523220"/>
          </a:xfrm>
          <a:prstGeom prst="rect">
            <a:avLst/>
          </a:prstGeom>
          <a:noFill/>
        </p:spPr>
        <p:txBody>
          <a:bodyPr wrap="none" rtlCol="0">
            <a:spAutoFit/>
          </a:bodyPr>
          <a:lstStyle/>
          <a:p>
            <a:r>
              <a:rPr lang="en-US" sz="2800" b="1">
                <a:solidFill>
                  <a:schemeClr val="accent1">
                    <a:lumMod val="50000"/>
                  </a:schemeClr>
                </a:solidFill>
                <a:latin typeface="Arial" panose="020B0604020202020204" pitchFamily="34" charset="0"/>
                <a:cs typeface="Arial" panose="020B0604020202020204" pitchFamily="34" charset="0"/>
              </a:rPr>
              <a:t>STATE AGENCIES ALLOCATED FUNDS</a:t>
            </a:r>
          </a:p>
        </p:txBody>
      </p:sp>
      <p:sp>
        <p:nvSpPr>
          <p:cNvPr id="3" name="Slide Number Placeholder 2">
            <a:extLst>
              <a:ext uri="{FF2B5EF4-FFF2-40B4-BE49-F238E27FC236}">
                <a16:creationId xmlns:a16="http://schemas.microsoft.com/office/drawing/2014/main" id="{84FB3241-D637-4DC6-A5D6-9CC214C8063F}"/>
              </a:ext>
            </a:extLst>
          </p:cNvPr>
          <p:cNvSpPr>
            <a:spLocks noGrp="1"/>
          </p:cNvSpPr>
          <p:nvPr>
            <p:ph type="sldNum" sz="quarter" idx="12"/>
          </p:nvPr>
        </p:nvSpPr>
        <p:spPr/>
        <p:txBody>
          <a:bodyPr/>
          <a:lstStyle/>
          <a:p>
            <a:pPr>
              <a:defRPr/>
            </a:pPr>
            <a:fld id="{5BBF4A35-479B-4BC4-9DF0-93423E770FAB}" type="slidenum">
              <a:rPr lang="en-US" altLang="en-US" smtClean="0"/>
              <a:pPr>
                <a:defRPr/>
              </a:pPr>
              <a:t>7</a:t>
            </a:fld>
            <a:endParaRPr lang="en-US" altLang="en-US"/>
          </a:p>
        </p:txBody>
      </p:sp>
    </p:spTree>
    <p:extLst>
      <p:ext uri="{BB962C8B-B14F-4D97-AF65-F5344CB8AC3E}">
        <p14:creationId xmlns:p14="http://schemas.microsoft.com/office/powerpoint/2010/main" val="40840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Line 7">
            <a:extLst>
              <a:ext uri="{FF2B5EF4-FFF2-40B4-BE49-F238E27FC236}">
                <a16:creationId xmlns:a16="http://schemas.microsoft.com/office/drawing/2014/main" id="{8A065813-CB1E-4966-99BF-EEF3722570A0}"/>
              </a:ext>
            </a:extLst>
          </p:cNvPr>
          <p:cNvSpPr>
            <a:spLocks noChangeShapeType="1"/>
          </p:cNvSpPr>
          <p:nvPr/>
        </p:nvSpPr>
        <p:spPr bwMode="auto">
          <a:xfrm>
            <a:off x="457200" y="1061407"/>
            <a:ext cx="7162800" cy="5393"/>
          </a:xfrm>
          <a:prstGeom prst="line">
            <a:avLst/>
          </a:prstGeom>
          <a:noFill/>
          <a:ln w="57150">
            <a:solidFill>
              <a:srgbClr val="938761"/>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7" name="Picture 6" descr="C:\Users\lb24\AppData\Local\Microsoft\Windows\INetCache\Content.Word\MS_seal (002).png">
            <a:extLst>
              <a:ext uri="{FF2B5EF4-FFF2-40B4-BE49-F238E27FC236}">
                <a16:creationId xmlns:a16="http://schemas.microsoft.com/office/drawing/2014/main" id="{46EBE42D-9325-4E68-8098-030D631F8DB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696200" y="76200"/>
            <a:ext cx="1219200" cy="1131657"/>
          </a:xfrm>
          <a:prstGeom prst="rect">
            <a:avLst/>
          </a:prstGeom>
          <a:noFill/>
          <a:ln>
            <a:noFill/>
          </a:ln>
        </p:spPr>
      </p:pic>
      <p:sp>
        <p:nvSpPr>
          <p:cNvPr id="9" name="Line 7">
            <a:extLst>
              <a:ext uri="{FF2B5EF4-FFF2-40B4-BE49-F238E27FC236}">
                <a16:creationId xmlns:a16="http://schemas.microsoft.com/office/drawing/2014/main" id="{FCC7BA56-2E1F-40C7-B7F0-3E8B065E21F3}"/>
              </a:ext>
            </a:extLst>
          </p:cNvPr>
          <p:cNvSpPr>
            <a:spLocks noChangeShapeType="1"/>
          </p:cNvSpPr>
          <p:nvPr/>
        </p:nvSpPr>
        <p:spPr bwMode="auto">
          <a:xfrm>
            <a:off x="457200" y="1137607"/>
            <a:ext cx="7162800" cy="5393"/>
          </a:xfrm>
          <a:prstGeom prst="line">
            <a:avLst/>
          </a:prstGeom>
          <a:noFill/>
          <a:ln w="57150">
            <a:solidFill>
              <a:srgbClr val="00407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Rectangle 6">
            <a:extLst>
              <a:ext uri="{FF2B5EF4-FFF2-40B4-BE49-F238E27FC236}">
                <a16:creationId xmlns:a16="http://schemas.microsoft.com/office/drawing/2014/main" id="{B3D19506-55FF-4614-866A-193EE42B0877}"/>
              </a:ext>
            </a:extLst>
          </p:cNvPr>
          <p:cNvSpPr txBox="1">
            <a:spLocks noChangeArrowheads="1"/>
          </p:cNvSpPr>
          <p:nvPr/>
        </p:nvSpPr>
        <p:spPr>
          <a:xfrm>
            <a:off x="914400" y="2819400"/>
            <a:ext cx="7162800" cy="2743200"/>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buFont typeface="Wingdings" panose="05000000000000000000" pitchFamily="2" charset="2"/>
              <a:buNone/>
              <a:defRPr/>
            </a:pPr>
            <a:r>
              <a:rPr lang="en-US" sz="2300">
                <a:solidFill>
                  <a:srgbClr val="004070"/>
                </a:solidFill>
              </a:rPr>
              <a:t>			</a:t>
            </a:r>
          </a:p>
        </p:txBody>
      </p:sp>
      <p:sp>
        <p:nvSpPr>
          <p:cNvPr id="12" name="TextBox 11">
            <a:extLst>
              <a:ext uri="{FF2B5EF4-FFF2-40B4-BE49-F238E27FC236}">
                <a16:creationId xmlns:a16="http://schemas.microsoft.com/office/drawing/2014/main" id="{0E54404E-7B35-4A1F-86E5-28EBC0EF456F}"/>
              </a:ext>
            </a:extLst>
          </p:cNvPr>
          <p:cNvSpPr txBox="1"/>
          <p:nvPr/>
        </p:nvSpPr>
        <p:spPr>
          <a:xfrm>
            <a:off x="457200" y="1619815"/>
            <a:ext cx="8058150" cy="3508653"/>
          </a:xfrm>
          <a:prstGeom prst="rect">
            <a:avLst/>
          </a:prstGeom>
          <a:noFill/>
        </p:spPr>
        <p:txBody>
          <a:bodyPr wrap="square">
            <a:spAutoFit/>
          </a:bodyPr>
          <a:lstStyle/>
          <a:p>
            <a:pPr marL="342900" indent="-342900">
              <a:buFont typeface="Arial" panose="020B0604020202020204" pitchFamily="34" charset="0"/>
              <a:buChar char="•"/>
            </a:pPr>
            <a:r>
              <a:rPr lang="en-US" sz="2000">
                <a:solidFill>
                  <a:schemeClr val="accent1">
                    <a:lumMod val="50000"/>
                  </a:schemeClr>
                </a:solidFill>
                <a:latin typeface="Arial" panose="020B0604020202020204" pitchFamily="34" charset="0"/>
                <a:cs typeface="Arial" panose="020B0604020202020204" pitchFamily="34" charset="0"/>
              </a:rPr>
              <a:t>Department of Employment Security (DOL): $7,293,000</a:t>
            </a:r>
          </a:p>
          <a:p>
            <a:endParaRPr lang="en-US" sz="2000">
              <a:solidFill>
                <a:schemeClr val="accent1">
                  <a:lumMod val="5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a:solidFill>
                  <a:schemeClr val="accent1">
                    <a:lumMod val="50000"/>
                  </a:schemeClr>
                </a:solidFill>
                <a:latin typeface="Arial" panose="020B0604020202020204" pitchFamily="34" charset="0"/>
                <a:cs typeface="Arial" panose="020B0604020202020204" pitchFamily="34" charset="0"/>
              </a:rPr>
              <a:t>MDOT (DOT): $29,294,000</a:t>
            </a:r>
          </a:p>
          <a:p>
            <a:pPr marL="342900" indent="-342900">
              <a:buFont typeface="Arial" panose="020B0604020202020204" pitchFamily="34" charset="0"/>
              <a:buChar char="•"/>
            </a:pPr>
            <a:endParaRPr lang="en-US" sz="2000">
              <a:solidFill>
                <a:schemeClr val="accent1">
                  <a:lumMod val="5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a:solidFill>
                  <a:schemeClr val="accent1">
                    <a:lumMod val="50000"/>
                  </a:schemeClr>
                </a:solidFill>
                <a:latin typeface="Arial" panose="020B0604020202020204" pitchFamily="34" charset="0"/>
                <a:cs typeface="Arial" panose="020B0604020202020204" pitchFamily="34" charset="0"/>
              </a:rPr>
              <a:t>Treasury (Total): $3,200,365,000</a:t>
            </a:r>
          </a:p>
          <a:p>
            <a:pPr marL="800100" lvl="1" indent="-342900">
              <a:buFont typeface="Arial" panose="020B0604020202020204" pitchFamily="34" charset="0"/>
              <a:buChar char="•"/>
            </a:pPr>
            <a:r>
              <a:rPr lang="en-US" sz="1700">
                <a:solidFill>
                  <a:schemeClr val="accent1">
                    <a:lumMod val="50000"/>
                  </a:schemeClr>
                </a:solidFill>
                <a:latin typeface="Arial" panose="020B0604020202020204" pitchFamily="34" charset="0"/>
                <a:cs typeface="Arial" panose="020B0604020202020204" pitchFamily="34" charset="0"/>
              </a:rPr>
              <a:t>Capital Projects: $162,609,000</a:t>
            </a:r>
          </a:p>
          <a:p>
            <a:pPr marL="800100" lvl="1" indent="-342900">
              <a:buFont typeface="Arial" panose="020B0604020202020204" pitchFamily="34" charset="0"/>
              <a:buChar char="•"/>
            </a:pPr>
            <a:r>
              <a:rPr lang="en-US" sz="1700">
                <a:solidFill>
                  <a:schemeClr val="accent1">
                    <a:lumMod val="50000"/>
                  </a:schemeClr>
                </a:solidFill>
                <a:latin typeface="Arial" panose="020B0604020202020204" pitchFamily="34" charset="0"/>
                <a:cs typeface="Arial" panose="020B0604020202020204" pitchFamily="34" charset="0"/>
              </a:rPr>
              <a:t>Emergency Rental Assistance: $155,667,000</a:t>
            </a:r>
          </a:p>
          <a:p>
            <a:pPr marL="800100" lvl="1" indent="-342900">
              <a:buFont typeface="Arial" panose="020B0604020202020204" pitchFamily="34" charset="0"/>
              <a:buChar char="•"/>
            </a:pPr>
            <a:r>
              <a:rPr lang="en-US" sz="1700">
                <a:solidFill>
                  <a:schemeClr val="accent1">
                    <a:lumMod val="50000"/>
                  </a:schemeClr>
                </a:solidFill>
                <a:latin typeface="Arial" panose="020B0604020202020204" pitchFamily="34" charset="0"/>
                <a:cs typeface="Arial" panose="020B0604020202020204" pitchFamily="34" charset="0"/>
              </a:rPr>
              <a:t>Small Business Credit Initiative: $56,234,000</a:t>
            </a:r>
          </a:p>
          <a:p>
            <a:pPr marL="800100" lvl="1" indent="-342900">
              <a:buFont typeface="Arial" panose="020B0604020202020204" pitchFamily="34" charset="0"/>
              <a:buChar char="•"/>
            </a:pPr>
            <a:r>
              <a:rPr lang="en-US" sz="1700">
                <a:solidFill>
                  <a:schemeClr val="accent1">
                    <a:lumMod val="50000"/>
                  </a:schemeClr>
                </a:solidFill>
                <a:latin typeface="Arial" panose="020B0604020202020204" pitchFamily="34" charset="0"/>
                <a:cs typeface="Arial" panose="020B0604020202020204" pitchFamily="34" charset="0"/>
              </a:rPr>
              <a:t>Homeowner Assistance Fund: $72,282,000 </a:t>
            </a:r>
          </a:p>
          <a:p>
            <a:pPr marL="800100" lvl="1" indent="-342900">
              <a:buFont typeface="Arial" panose="020B0604020202020204" pitchFamily="34" charset="0"/>
              <a:buChar char="•"/>
            </a:pPr>
            <a:r>
              <a:rPr lang="en-US" sz="1700">
                <a:solidFill>
                  <a:schemeClr val="accent1">
                    <a:lumMod val="50000"/>
                  </a:schemeClr>
                </a:solidFill>
                <a:latin typeface="Arial" panose="020B0604020202020204" pitchFamily="34" charset="0"/>
                <a:cs typeface="Arial" panose="020B0604020202020204" pitchFamily="34" charset="0"/>
              </a:rPr>
              <a:t>Local Fiscal Recovery Fund: $947,200,000</a:t>
            </a:r>
          </a:p>
          <a:p>
            <a:pPr marL="800100" lvl="1" indent="-342900">
              <a:buFont typeface="Arial" panose="020B0604020202020204" pitchFamily="34" charset="0"/>
              <a:buChar char="•"/>
            </a:pPr>
            <a:r>
              <a:rPr lang="en-US" sz="1700">
                <a:solidFill>
                  <a:schemeClr val="accent1">
                    <a:lumMod val="50000"/>
                  </a:schemeClr>
                </a:solidFill>
                <a:latin typeface="Arial" panose="020B0604020202020204" pitchFamily="34" charset="0"/>
                <a:cs typeface="Arial" panose="020B0604020202020204" pitchFamily="34" charset="0"/>
              </a:rPr>
              <a:t>State Fiscal Recovery Fund: $1,806,373,000</a:t>
            </a:r>
          </a:p>
          <a:p>
            <a:pPr lvl="1"/>
            <a:endParaRPr lang="en-US" sz="2000">
              <a:solidFill>
                <a:schemeClr val="accent1">
                  <a:lumMod val="50000"/>
                </a:schemeClr>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ECE8E48B-66B5-47C1-9B21-4FAF888877FE}"/>
              </a:ext>
            </a:extLst>
          </p:cNvPr>
          <p:cNvSpPr txBox="1"/>
          <p:nvPr/>
        </p:nvSpPr>
        <p:spPr>
          <a:xfrm>
            <a:off x="740488" y="287196"/>
            <a:ext cx="6879512" cy="523220"/>
          </a:xfrm>
          <a:prstGeom prst="rect">
            <a:avLst/>
          </a:prstGeom>
          <a:noFill/>
        </p:spPr>
        <p:txBody>
          <a:bodyPr wrap="none" rtlCol="0">
            <a:spAutoFit/>
          </a:bodyPr>
          <a:lstStyle/>
          <a:p>
            <a:r>
              <a:rPr lang="en-US" sz="2800" b="1">
                <a:solidFill>
                  <a:schemeClr val="accent1">
                    <a:lumMod val="50000"/>
                  </a:schemeClr>
                </a:solidFill>
                <a:latin typeface="Arial" panose="020B0604020202020204" pitchFamily="34" charset="0"/>
                <a:cs typeface="Arial" panose="020B0604020202020204" pitchFamily="34" charset="0"/>
              </a:rPr>
              <a:t>STATE AGENCIES ALLOCATED FUNDS</a:t>
            </a:r>
          </a:p>
        </p:txBody>
      </p:sp>
      <p:sp>
        <p:nvSpPr>
          <p:cNvPr id="3" name="TextBox 2">
            <a:extLst>
              <a:ext uri="{FF2B5EF4-FFF2-40B4-BE49-F238E27FC236}">
                <a16:creationId xmlns:a16="http://schemas.microsoft.com/office/drawing/2014/main" id="{5E4D0421-97C3-4B32-B41F-3934C5450484}"/>
              </a:ext>
            </a:extLst>
          </p:cNvPr>
          <p:cNvSpPr txBox="1"/>
          <p:nvPr/>
        </p:nvSpPr>
        <p:spPr>
          <a:xfrm>
            <a:off x="457200" y="5420256"/>
            <a:ext cx="5733557" cy="400110"/>
          </a:xfrm>
          <a:prstGeom prst="rect">
            <a:avLst/>
          </a:prstGeom>
          <a:noFill/>
        </p:spPr>
        <p:txBody>
          <a:bodyPr wrap="none" rtlCol="0">
            <a:spAutoFit/>
          </a:bodyPr>
          <a:lstStyle/>
          <a:p>
            <a:r>
              <a:rPr lang="en-US" sz="2000">
                <a:solidFill>
                  <a:schemeClr val="accent1">
                    <a:lumMod val="50000"/>
                  </a:schemeClr>
                </a:solidFill>
                <a:latin typeface="Arial" panose="020B0604020202020204" pitchFamily="34" charset="0"/>
                <a:cs typeface="Arial" panose="020B0604020202020204" pitchFamily="34" charset="0"/>
              </a:rPr>
              <a:t>Total in Grant Funds from ARPA: $6,714,220,000</a:t>
            </a:r>
          </a:p>
        </p:txBody>
      </p:sp>
      <p:sp>
        <p:nvSpPr>
          <p:cNvPr id="4" name="Slide Number Placeholder 3">
            <a:extLst>
              <a:ext uri="{FF2B5EF4-FFF2-40B4-BE49-F238E27FC236}">
                <a16:creationId xmlns:a16="http://schemas.microsoft.com/office/drawing/2014/main" id="{556C1302-AD4E-43FC-A317-1EA66A8073FA}"/>
              </a:ext>
            </a:extLst>
          </p:cNvPr>
          <p:cNvSpPr>
            <a:spLocks noGrp="1"/>
          </p:cNvSpPr>
          <p:nvPr>
            <p:ph type="sldNum" sz="quarter" idx="12"/>
          </p:nvPr>
        </p:nvSpPr>
        <p:spPr/>
        <p:txBody>
          <a:bodyPr/>
          <a:lstStyle/>
          <a:p>
            <a:pPr>
              <a:defRPr/>
            </a:pPr>
            <a:fld id="{5BBF4A35-479B-4BC4-9DF0-93423E770FAB}" type="slidenum">
              <a:rPr lang="en-US" altLang="en-US" smtClean="0"/>
              <a:pPr>
                <a:defRPr/>
              </a:pPr>
              <a:t>8</a:t>
            </a:fld>
            <a:endParaRPr lang="en-US" altLang="en-US"/>
          </a:p>
        </p:txBody>
      </p:sp>
    </p:spTree>
    <p:extLst>
      <p:ext uri="{BB962C8B-B14F-4D97-AF65-F5344CB8AC3E}">
        <p14:creationId xmlns:p14="http://schemas.microsoft.com/office/powerpoint/2010/main" val="2479302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Line 7">
            <a:extLst>
              <a:ext uri="{FF2B5EF4-FFF2-40B4-BE49-F238E27FC236}">
                <a16:creationId xmlns:a16="http://schemas.microsoft.com/office/drawing/2014/main" id="{8A065813-CB1E-4966-99BF-EEF3722570A0}"/>
              </a:ext>
            </a:extLst>
          </p:cNvPr>
          <p:cNvSpPr>
            <a:spLocks noChangeShapeType="1"/>
          </p:cNvSpPr>
          <p:nvPr/>
        </p:nvSpPr>
        <p:spPr bwMode="auto">
          <a:xfrm>
            <a:off x="457200" y="1061407"/>
            <a:ext cx="7162800" cy="5393"/>
          </a:xfrm>
          <a:prstGeom prst="line">
            <a:avLst/>
          </a:prstGeom>
          <a:noFill/>
          <a:ln w="57150">
            <a:solidFill>
              <a:srgbClr val="938761"/>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7" name="Picture 6" descr="C:\Users\lb24\AppData\Local\Microsoft\Windows\INetCache\Content.Word\MS_seal (002).png">
            <a:extLst>
              <a:ext uri="{FF2B5EF4-FFF2-40B4-BE49-F238E27FC236}">
                <a16:creationId xmlns:a16="http://schemas.microsoft.com/office/drawing/2014/main" id="{46EBE42D-9325-4E68-8098-030D631F8DB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696200" y="76200"/>
            <a:ext cx="1219200" cy="1131657"/>
          </a:xfrm>
          <a:prstGeom prst="rect">
            <a:avLst/>
          </a:prstGeom>
          <a:noFill/>
          <a:ln>
            <a:noFill/>
          </a:ln>
        </p:spPr>
      </p:pic>
      <p:sp>
        <p:nvSpPr>
          <p:cNvPr id="9" name="Line 7">
            <a:extLst>
              <a:ext uri="{FF2B5EF4-FFF2-40B4-BE49-F238E27FC236}">
                <a16:creationId xmlns:a16="http://schemas.microsoft.com/office/drawing/2014/main" id="{FCC7BA56-2E1F-40C7-B7F0-3E8B065E21F3}"/>
              </a:ext>
            </a:extLst>
          </p:cNvPr>
          <p:cNvSpPr>
            <a:spLocks noChangeShapeType="1"/>
          </p:cNvSpPr>
          <p:nvPr/>
        </p:nvSpPr>
        <p:spPr bwMode="auto">
          <a:xfrm>
            <a:off x="457200" y="1137607"/>
            <a:ext cx="7162800" cy="5393"/>
          </a:xfrm>
          <a:prstGeom prst="line">
            <a:avLst/>
          </a:prstGeom>
          <a:noFill/>
          <a:ln w="57150">
            <a:solidFill>
              <a:srgbClr val="00407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Rectangle 3">
            <a:extLst>
              <a:ext uri="{FF2B5EF4-FFF2-40B4-BE49-F238E27FC236}">
                <a16:creationId xmlns:a16="http://schemas.microsoft.com/office/drawing/2014/main" id="{7EA1BFD1-2E36-41C7-9B4D-A5AEA7074041}"/>
              </a:ext>
            </a:extLst>
          </p:cNvPr>
          <p:cNvSpPr txBox="1">
            <a:spLocks noChangeArrowheads="1"/>
          </p:cNvSpPr>
          <p:nvPr/>
        </p:nvSpPr>
        <p:spPr>
          <a:xfrm>
            <a:off x="381000" y="2455135"/>
            <a:ext cx="8610600" cy="3738537"/>
          </a:xfrm>
          <a:prstGeom prst="rect">
            <a:avLst/>
          </a:prstGeom>
        </p:spPr>
        <p:txBody>
          <a:bodyPr>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80000"/>
              </a:lnSpc>
              <a:buFont typeface="Wingdings" panose="05000000000000000000" pitchFamily="2" charset="2"/>
              <a:buNone/>
              <a:defRPr/>
            </a:pPr>
            <a:r>
              <a:rPr lang="en-US" sz="2000">
                <a:solidFill>
                  <a:srgbClr val="004070"/>
                </a:solidFill>
                <a:latin typeface="Arial" panose="020B0604020202020204" pitchFamily="34" charset="0"/>
                <a:cs typeface="Arial" panose="020B0604020202020204" pitchFamily="34" charset="0"/>
              </a:rPr>
              <a:t>			</a:t>
            </a:r>
          </a:p>
        </p:txBody>
      </p:sp>
      <p:sp>
        <p:nvSpPr>
          <p:cNvPr id="12" name="TextBox 11">
            <a:extLst>
              <a:ext uri="{FF2B5EF4-FFF2-40B4-BE49-F238E27FC236}">
                <a16:creationId xmlns:a16="http://schemas.microsoft.com/office/drawing/2014/main" id="{4C27A535-179B-41D3-B75A-5FF33960F49E}"/>
              </a:ext>
            </a:extLst>
          </p:cNvPr>
          <p:cNvSpPr txBox="1"/>
          <p:nvPr/>
        </p:nvSpPr>
        <p:spPr>
          <a:xfrm>
            <a:off x="1219200" y="183500"/>
            <a:ext cx="5638800" cy="954107"/>
          </a:xfrm>
          <a:prstGeom prst="rect">
            <a:avLst/>
          </a:prstGeom>
          <a:noFill/>
        </p:spPr>
        <p:txBody>
          <a:bodyPr wrap="square">
            <a:spAutoFit/>
          </a:bodyPr>
          <a:lstStyle/>
          <a:p>
            <a:pPr algn="ctr"/>
            <a:r>
              <a:rPr lang="en-US" sz="2800" b="1">
                <a:solidFill>
                  <a:schemeClr val="accent1">
                    <a:lumMod val="50000"/>
                  </a:schemeClr>
                </a:solidFill>
                <a:latin typeface="Arial" panose="020B0604020202020204" pitchFamily="34" charset="0"/>
                <a:cs typeface="Arial" panose="020B0604020202020204" pitchFamily="34" charset="0"/>
              </a:rPr>
              <a:t>NON-GRANT FUNDS RECEIVED FROM ARPA</a:t>
            </a:r>
          </a:p>
        </p:txBody>
      </p:sp>
      <p:sp>
        <p:nvSpPr>
          <p:cNvPr id="3" name="TextBox 2">
            <a:extLst>
              <a:ext uri="{FF2B5EF4-FFF2-40B4-BE49-F238E27FC236}">
                <a16:creationId xmlns:a16="http://schemas.microsoft.com/office/drawing/2014/main" id="{9D25C121-542C-4763-A627-9914749260EA}"/>
              </a:ext>
            </a:extLst>
          </p:cNvPr>
          <p:cNvSpPr txBox="1"/>
          <p:nvPr/>
        </p:nvSpPr>
        <p:spPr>
          <a:xfrm>
            <a:off x="457200" y="1524000"/>
            <a:ext cx="8058150" cy="3785652"/>
          </a:xfrm>
          <a:prstGeom prst="rect">
            <a:avLst/>
          </a:prstGeom>
          <a:noFill/>
        </p:spPr>
        <p:txBody>
          <a:bodyPr wrap="square" rtlCol="0">
            <a:spAutoFit/>
          </a:bodyPr>
          <a:lstStyle/>
          <a:p>
            <a:pPr marL="285750" indent="-285750">
              <a:buFont typeface="Arial" panose="020B0604020202020204" pitchFamily="34" charset="0"/>
              <a:buChar char="•"/>
            </a:pPr>
            <a:r>
              <a:rPr lang="en-US" sz="2000">
                <a:solidFill>
                  <a:schemeClr val="accent1">
                    <a:lumMod val="50000"/>
                  </a:schemeClr>
                </a:solidFill>
                <a:latin typeface="Arial" panose="020B0604020202020204" pitchFamily="34" charset="0"/>
                <a:cs typeface="Arial" panose="020B0604020202020204" pitchFamily="34" charset="0"/>
              </a:rPr>
              <a:t>Department of Human Services (Funeral Assistance): $20,385,000</a:t>
            </a:r>
          </a:p>
          <a:p>
            <a:pPr marL="285750" indent="-285750">
              <a:buFont typeface="Arial" panose="020B0604020202020204" pitchFamily="34" charset="0"/>
              <a:buChar char="•"/>
            </a:pPr>
            <a:endParaRPr lang="en-US" sz="2000">
              <a:solidFill>
                <a:schemeClr val="accent1">
                  <a:lumMod val="50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a:solidFill>
                  <a:schemeClr val="accent1">
                    <a:lumMod val="50000"/>
                  </a:schemeClr>
                </a:solidFill>
                <a:latin typeface="Arial" panose="020B0604020202020204" pitchFamily="34" charset="0"/>
                <a:cs typeface="Arial" panose="020B0604020202020204" pitchFamily="34" charset="0"/>
              </a:rPr>
              <a:t>Independent Agency (Emergency Connectivity Fund for Schools and Libraries): $9,850,000</a:t>
            </a:r>
          </a:p>
          <a:p>
            <a:endParaRPr lang="en-US" sz="2000">
              <a:solidFill>
                <a:schemeClr val="accent1">
                  <a:lumMod val="5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a:solidFill>
                  <a:schemeClr val="accent1">
                    <a:lumMod val="50000"/>
                  </a:schemeClr>
                </a:solidFill>
                <a:latin typeface="Arial" panose="020B0604020202020204" pitchFamily="34" charset="0"/>
                <a:cs typeface="Arial" panose="020B0604020202020204" pitchFamily="34" charset="0"/>
              </a:rPr>
              <a:t>Treasury (Economic Impact Payments): $3,880,572,000</a:t>
            </a:r>
          </a:p>
          <a:p>
            <a:pPr marL="342900" indent="-342900">
              <a:buFont typeface="Arial" panose="020B0604020202020204" pitchFamily="34" charset="0"/>
              <a:buChar char="•"/>
            </a:pPr>
            <a:endParaRPr lang="en-US" sz="2000">
              <a:solidFill>
                <a:schemeClr val="accent1">
                  <a:lumMod val="5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2000">
              <a:solidFill>
                <a:schemeClr val="accent1">
                  <a:lumMod val="50000"/>
                </a:schemeClr>
              </a:solidFill>
              <a:latin typeface="Arial" panose="020B0604020202020204" pitchFamily="34" charset="0"/>
              <a:cs typeface="Arial" panose="020B0604020202020204" pitchFamily="34" charset="0"/>
            </a:endParaRPr>
          </a:p>
          <a:p>
            <a:r>
              <a:rPr lang="en-US" sz="2000">
                <a:solidFill>
                  <a:schemeClr val="accent1">
                    <a:lumMod val="50000"/>
                  </a:schemeClr>
                </a:solidFill>
                <a:latin typeface="Arial" panose="020B0604020202020204" pitchFamily="34" charset="0"/>
                <a:cs typeface="Arial" panose="020B0604020202020204" pitchFamily="34" charset="0"/>
              </a:rPr>
              <a:t>Total in Non-Grant funds from ARPA: $3,910,807,000</a:t>
            </a:r>
          </a:p>
          <a:p>
            <a:endParaRPr lang="en-US" sz="2000">
              <a:solidFill>
                <a:schemeClr val="accent1">
                  <a:lumMod val="50000"/>
                </a:schemeClr>
              </a:solidFill>
              <a:latin typeface="Arial" panose="020B0604020202020204" pitchFamily="34" charset="0"/>
              <a:cs typeface="Arial" panose="020B0604020202020204" pitchFamily="34" charset="0"/>
            </a:endParaRPr>
          </a:p>
          <a:p>
            <a:endParaRPr lang="en-US" sz="2000">
              <a:solidFill>
                <a:schemeClr val="accent1">
                  <a:lumMod val="50000"/>
                </a:schemeClr>
              </a:solidFill>
              <a:latin typeface="Arial" panose="020B0604020202020204" pitchFamily="34" charset="0"/>
              <a:cs typeface="Arial" panose="020B0604020202020204" pitchFamily="34" charset="0"/>
            </a:endParaRPr>
          </a:p>
          <a:p>
            <a:r>
              <a:rPr lang="en-US" sz="2000">
                <a:solidFill>
                  <a:schemeClr val="accent1">
                    <a:lumMod val="50000"/>
                  </a:schemeClr>
                </a:solidFill>
                <a:latin typeface="Arial" panose="020B0604020202020204" pitchFamily="34" charset="0"/>
                <a:cs typeface="Arial" panose="020B0604020202020204" pitchFamily="34" charset="0"/>
              </a:rPr>
              <a:t>Total Funds Received Grant and Non-Grant: $10,625,027,000</a:t>
            </a:r>
          </a:p>
        </p:txBody>
      </p:sp>
      <p:sp>
        <p:nvSpPr>
          <p:cNvPr id="4" name="Slide Number Placeholder 3">
            <a:extLst>
              <a:ext uri="{FF2B5EF4-FFF2-40B4-BE49-F238E27FC236}">
                <a16:creationId xmlns:a16="http://schemas.microsoft.com/office/drawing/2014/main" id="{65C4F55B-B4AB-4E82-A8D2-7C789D100A9C}"/>
              </a:ext>
            </a:extLst>
          </p:cNvPr>
          <p:cNvSpPr>
            <a:spLocks noGrp="1"/>
          </p:cNvSpPr>
          <p:nvPr>
            <p:ph type="sldNum" sz="quarter" idx="12"/>
          </p:nvPr>
        </p:nvSpPr>
        <p:spPr/>
        <p:txBody>
          <a:bodyPr/>
          <a:lstStyle/>
          <a:p>
            <a:pPr>
              <a:defRPr/>
            </a:pPr>
            <a:fld id="{5BBF4A35-479B-4BC4-9DF0-93423E770FAB}" type="slidenum">
              <a:rPr lang="en-US" altLang="en-US" smtClean="0"/>
              <a:pPr>
                <a:defRPr/>
              </a:pPr>
              <a:t>9</a:t>
            </a:fld>
            <a:endParaRPr lang="en-US" altLang="en-US"/>
          </a:p>
        </p:txBody>
      </p:sp>
    </p:spTree>
    <p:extLst>
      <p:ext uri="{BB962C8B-B14F-4D97-AF65-F5344CB8AC3E}">
        <p14:creationId xmlns:p14="http://schemas.microsoft.com/office/powerpoint/2010/main" val="39192044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est xmlns="1f321dc8-9c0b-49ca-8ecd-ab64ccb9482e" xsi:nil="true"/>
    <File_x0020_Naming_x0020_Convention xmlns="1f321dc8-9c0b-49ca-8ecd-ab64ccb9482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476A4B26F82E240A8DF1783F282FE72" ma:contentTypeVersion="10" ma:contentTypeDescription="Create a new document." ma:contentTypeScope="" ma:versionID="2f5f34be6416e57c2398f35fa2bb3414">
  <xsd:schema xmlns:xsd="http://www.w3.org/2001/XMLSchema" xmlns:xs="http://www.w3.org/2001/XMLSchema" xmlns:p="http://schemas.microsoft.com/office/2006/metadata/properties" xmlns:ns2="1f321dc8-9c0b-49ca-8ecd-ab64ccb9482e" xmlns:ns3="29360a38-0692-4adc-a09a-ea3193cfd232" targetNamespace="http://schemas.microsoft.com/office/2006/metadata/properties" ma:root="true" ma:fieldsID="ab1c722a81c5be3b93f55a3b50251c32" ns2:_="" ns3:_="">
    <xsd:import namespace="1f321dc8-9c0b-49ca-8ecd-ab64ccb9482e"/>
    <xsd:import namespace="29360a38-0692-4adc-a09a-ea3193cfd23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test" minOccurs="0"/>
                <xsd:element ref="ns2:File_x0020_Naming_x0020_Convention" minOccurs="0"/>
                <xsd:element ref="ns2:MediaServiceEventHashCode" minOccurs="0"/>
                <xsd:element ref="ns2:MediaServiceGenerationTime" minOccurs="0"/>
                <xsd:element ref="ns2:MediaServiceAutoTag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321dc8-9c0b-49ca-8ecd-ab64ccb9482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test" ma:index="12" nillable="true" ma:displayName="test" ma:description="test" ma:internalName="test">
      <xsd:simpleType>
        <xsd:restriction base="dms:Text">
          <xsd:maxLength value="255"/>
        </xsd:restriction>
      </xsd:simpleType>
    </xsd:element>
    <xsd:element name="File_x0020_Naming_x0020_Convention" ma:index="13" nillable="true" ma:displayName="File Naming Convention" ma:description="Name of Agency Description of File Which May Include FY?? Date&#10;&#10;EXAMPLE:&#10;MDOT FY20 Four Lane Expenditures 01-01-2018" ma:internalName="File_x0020_Naming_x0020_Convention">
      <xsd:simpleType>
        <xsd:restriction base="dms:Text">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9360a38-0692-4adc-a09a-ea3193cfd23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6642DCC-4C25-43DB-8959-B516437679ED}">
  <ds:schemaRefs>
    <ds:schemaRef ds:uri="http://schemas.microsoft.com/sharepoint/v3/contenttype/forms"/>
  </ds:schemaRefs>
</ds:datastoreItem>
</file>

<file path=customXml/itemProps2.xml><?xml version="1.0" encoding="utf-8"?>
<ds:datastoreItem xmlns:ds="http://schemas.openxmlformats.org/officeDocument/2006/customXml" ds:itemID="{57B2D51A-2601-4CB4-AFE5-2D6271DFAB19}">
  <ds:schemaRefs>
    <ds:schemaRef ds:uri="1f321dc8-9c0b-49ca-8ecd-ab64ccb9482e"/>
    <ds:schemaRef ds:uri="29360a38-0692-4adc-a09a-ea3193cfd23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623E18D8-C4F9-47ED-93DA-AEC4D5BF03A8}">
  <ds:schemaRefs>
    <ds:schemaRef ds:uri="1f321dc8-9c0b-49ca-8ecd-ab64ccb9482e"/>
    <ds:schemaRef ds:uri="29360a38-0692-4adc-a09a-ea3193cfd23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2</TotalTime>
  <Words>792</Words>
  <Application>Microsoft Office PowerPoint</Application>
  <PresentationFormat>On-screen Show (4:3)</PresentationFormat>
  <Paragraphs>173</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MS Legislative Budget Office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  CYCLE</dc:title>
  <dc:creator>LB16</dc:creator>
  <cp:lastModifiedBy>Kristi Ishee</cp:lastModifiedBy>
  <cp:revision>2</cp:revision>
  <cp:lastPrinted>2020-12-09T17:33:28Z</cp:lastPrinted>
  <dcterms:created xsi:type="dcterms:W3CDTF">2004-08-13T19:16:16Z</dcterms:created>
  <dcterms:modified xsi:type="dcterms:W3CDTF">2021-11-15T21:24:39Z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0x010100A476A4B26F82E240A8DF1783F282FE72</vt:lpwstr>
  </property>
</Properties>
</file>