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8" r:id="rId3"/>
    <p:sldMasterId id="2147483670" r:id="rId4"/>
  </p:sldMasterIdLst>
  <p:notesMasterIdLst>
    <p:notesMasterId r:id="rId16"/>
  </p:notesMasterIdLst>
  <p:sldIdLst>
    <p:sldId id="260" r:id="rId5"/>
    <p:sldId id="1169" r:id="rId6"/>
    <p:sldId id="1164" r:id="rId7"/>
    <p:sldId id="1170" r:id="rId8"/>
    <p:sldId id="1159" r:id="rId9"/>
    <p:sldId id="1168" r:id="rId10"/>
    <p:sldId id="1161" r:id="rId11"/>
    <p:sldId id="1162" r:id="rId12"/>
    <p:sldId id="1167" r:id="rId13"/>
    <p:sldId id="1171" r:id="rId14"/>
    <p:sldId id="11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/>
    <p:restoredTop sz="94678"/>
  </p:normalViewPr>
  <p:slideViewPr>
    <p:cSldViewPr snapToGrid="0" snapToObjects="1">
      <p:cViewPr varScale="1">
        <p:scale>
          <a:sx n="114" d="100"/>
          <a:sy n="114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A05C7-F49A-9642-8989-26EB062A36B6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2C0DA-99BA-044B-9962-1E92E640C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F29C5757-D4A5-F84B-B312-9D2E55BDA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fld id="{8006C184-15B3-EF4C-B546-1F3900DE18DE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BF08BA76-BBAD-7947-BE58-C93789E9C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F71AA90-FD03-854F-AF69-6F2001528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91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CA0E75C3-4892-A74B-A038-DF322702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37186-1B03-EA43-900F-1AB02753BC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5ABB209B-5A8E-474A-858F-6D51C3295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EE9D7BBB-96DB-F64B-AF0D-F36CBE501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9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CA0E75C3-4892-A74B-A038-DF322702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37186-1B03-EA43-900F-1AB02753BC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5ABB209B-5A8E-474A-858F-6D51C3295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EE9D7BBB-96DB-F64B-AF0D-F36CBE501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74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CA0E75C3-4892-A74B-A038-DF322702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37186-1B03-EA43-900F-1AB02753BC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5ABB209B-5A8E-474A-858F-6D51C3295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EE9D7BBB-96DB-F64B-AF0D-F36CBE501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36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4EDD-EC9E-D844-A121-D0946220F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D4886E-832A-4546-BBCB-D274A72CC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F1B1-5F29-904D-A9C0-1FEF465E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0EBF-E81D-4E4F-B46B-CF08C2E4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5E0A-F472-CA42-84DE-BD3585C1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0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F798-5DB4-914A-9C65-9591C765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459C1-0831-2547-875E-4C9E658BC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4F9B-4741-E748-9024-B2B18162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8B74-D1D2-7245-92FD-A776764A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339AF-6A47-E541-BD2E-C109D7D3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3A03-4A88-F447-9236-1BB9CBA51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29C63-2320-8246-9031-4B4BE75B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9D60D-F602-F842-9F40-4FB2FEC4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F06A-5848-6145-A5FA-271C705B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818F5-ACEB-1A43-BFA7-3C9ECBEC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2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her-figure_no-sig-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/>
          </p:nvPr>
        </p:nvSpPr>
        <p:spPr>
          <a:xfrm>
            <a:off x="1574350" y="1600220"/>
            <a:ext cx="8128900" cy="411477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97116" y="6446486"/>
            <a:ext cx="8683367" cy="285509"/>
          </a:xfrm>
        </p:spPr>
        <p:txBody>
          <a:bodyPr anchor="b" anchorCtr="0">
            <a:noAutofit/>
          </a:bodyPr>
          <a:lstStyle>
            <a:lvl1pPr marL="111125" indent="-111125">
              <a:spcBef>
                <a:spcPts val="300"/>
              </a:spcBef>
              <a:buNone/>
              <a:defRPr sz="11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Notes: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26" y="67236"/>
            <a:ext cx="838200" cy="195158"/>
          </a:xfrm>
        </p:spPr>
        <p:txBody>
          <a:bodyPr wrap="square" anchor="b" anchorCtr="0">
            <a:noAutofit/>
          </a:bodyPr>
          <a:lstStyle>
            <a:lvl1pPr marL="114300" indent="-114300">
              <a:spcBef>
                <a:spcPts val="300"/>
              </a:spcBef>
              <a:buNone/>
              <a:defRPr sz="900" b="1">
                <a:solidFill>
                  <a:schemeClr val="bg1"/>
                </a:solidFill>
                <a:latin typeface="+mn-lt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FFR</a:t>
            </a:r>
          </a:p>
        </p:txBody>
      </p:sp>
    </p:spTree>
    <p:extLst>
      <p:ext uri="{BB962C8B-B14F-4D97-AF65-F5344CB8AC3E}">
        <p14:creationId xmlns:p14="http://schemas.microsoft.com/office/powerpoint/2010/main" val="486339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orient="horz" pos="36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325" y="355432"/>
            <a:ext cx="9144000" cy="646331"/>
          </a:xfrm>
        </p:spPr>
        <p:txBody>
          <a:bodyPr anchor="t" anchorCtr="0">
            <a:sp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707" y="3109202"/>
            <a:ext cx="7954617" cy="1655762"/>
          </a:xfrm>
        </p:spPr>
        <p:txBody>
          <a:bodyPr anchor="ctr">
            <a:noAutofit/>
          </a:bodyPr>
          <a:lstStyle>
            <a:lvl1pPr marL="0" indent="0" algn="r">
              <a:lnSpc>
                <a:spcPct val="95000"/>
              </a:lnSpc>
              <a:spcBef>
                <a:spcPts val="8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3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-graph_sig-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26" y="67236"/>
            <a:ext cx="838200" cy="195158"/>
          </a:xfrm>
        </p:spPr>
        <p:txBody>
          <a:bodyPr wrap="square" anchor="b" anchorCtr="0">
            <a:noAutofit/>
          </a:bodyPr>
          <a:lstStyle>
            <a:lvl1pPr marL="114300" indent="-114300">
              <a:spcBef>
                <a:spcPts val="300"/>
              </a:spcBef>
              <a:buNone/>
              <a:defRPr sz="900" b="1">
                <a:solidFill>
                  <a:schemeClr val="bg1"/>
                </a:solidFill>
                <a:latin typeface="+mn-lt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FFR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395806" y="5349875"/>
            <a:ext cx="1796194" cy="739738"/>
          </a:xfrm>
          <a:prstGeom prst="rect">
            <a:avLst/>
          </a:prstGeom>
          <a:noFill/>
        </p:spPr>
        <p:txBody>
          <a:bodyPr wrap="square" lIns="73152" rtlCol="0" anchor="b" anchorCtr="0">
            <a:noAutofit/>
          </a:bodyPr>
          <a:lstStyle/>
          <a:p>
            <a:pPr marL="114300" indent="-114300"/>
            <a:r>
              <a:rPr lang="en-US" sz="1400" b="0" dirty="0">
                <a:solidFill>
                  <a:schemeClr val="tx1"/>
                </a:solidFill>
                <a:latin typeface="Arial Narrow" panose="020B0606020202030204" pitchFamily="34" charset="0"/>
              </a:rPr>
              <a:t>+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 Difference between this estimate and the 2018 estimate is statistically significant at the .05 level. 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/>
          </p:nvPr>
        </p:nvSpPr>
        <p:spPr>
          <a:xfrm>
            <a:off x="2256683" y="1234464"/>
            <a:ext cx="6764234" cy="411541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395806" y="3977634"/>
            <a:ext cx="1643729" cy="1291338"/>
          </a:xfrm>
        </p:spPr>
        <p:txBody>
          <a:bodyPr anchor="b" anchorCtr="0">
            <a:noAutofit/>
          </a:bodyPr>
          <a:lstStyle>
            <a:lvl1pPr marL="111125" indent="-111125">
              <a:spcBef>
                <a:spcPts val="300"/>
              </a:spcBef>
              <a:buNone/>
              <a:defRPr sz="11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365038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orient="horz" pos="33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-figure_no-sig-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/>
          </p:nvPr>
        </p:nvSpPr>
        <p:spPr>
          <a:xfrm>
            <a:off x="1574350" y="1600220"/>
            <a:ext cx="8128900" cy="411477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97116" y="6446486"/>
            <a:ext cx="8683367" cy="285509"/>
          </a:xfrm>
        </p:spPr>
        <p:txBody>
          <a:bodyPr anchor="b" anchorCtr="0">
            <a:noAutofit/>
          </a:bodyPr>
          <a:lstStyle>
            <a:lvl1pPr marL="111125" indent="-111125">
              <a:spcBef>
                <a:spcPts val="300"/>
              </a:spcBef>
              <a:buNone/>
              <a:defRPr sz="11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Notes: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26" y="67236"/>
            <a:ext cx="838200" cy="195158"/>
          </a:xfrm>
        </p:spPr>
        <p:txBody>
          <a:bodyPr wrap="square" anchor="b" anchorCtr="0">
            <a:noAutofit/>
          </a:bodyPr>
          <a:lstStyle>
            <a:lvl1pPr marL="114300" indent="-114300">
              <a:spcBef>
                <a:spcPts val="300"/>
              </a:spcBef>
              <a:buNone/>
              <a:defRPr sz="900" b="1">
                <a:solidFill>
                  <a:schemeClr val="bg1"/>
                </a:solidFill>
                <a:latin typeface="+mn-lt"/>
              </a:defRPr>
            </a:lvl1pPr>
            <a:lvl2pPr marL="341317" indent="0">
              <a:buNone/>
              <a:defRPr/>
            </a:lvl2pPr>
            <a:lvl3pPr marL="1018834" indent="0">
              <a:buNone/>
              <a:defRPr/>
            </a:lvl3pPr>
            <a:lvl4pPr marL="1528250" indent="0">
              <a:buNone/>
              <a:defRPr/>
            </a:lvl4pPr>
            <a:lvl5pPr marL="2037667" indent="0">
              <a:buNone/>
              <a:defRPr/>
            </a:lvl5pPr>
          </a:lstStyle>
          <a:p>
            <a:pPr lvl="0"/>
            <a:r>
              <a:rPr lang="en-US" dirty="0"/>
              <a:t>FFR</a:t>
            </a:r>
          </a:p>
        </p:txBody>
      </p:sp>
    </p:spTree>
    <p:extLst>
      <p:ext uri="{BB962C8B-B14F-4D97-AF65-F5344CB8AC3E}">
        <p14:creationId xmlns:p14="http://schemas.microsoft.com/office/powerpoint/2010/main" val="156773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orient="horz" pos="36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6325" y="355432"/>
            <a:ext cx="9144000" cy="646331"/>
          </a:xfrm>
        </p:spPr>
        <p:txBody>
          <a:bodyPr anchor="t" anchorCtr="0">
            <a:spAutoFit/>
          </a:bodyPr>
          <a:lstStyle>
            <a:lvl1pPr algn="r">
              <a:defRPr sz="4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35707" y="3109202"/>
            <a:ext cx="7954617" cy="1655762"/>
          </a:xfrm>
        </p:spPr>
        <p:txBody>
          <a:bodyPr anchor="ctr">
            <a:noAutofit/>
          </a:bodyPr>
          <a:lstStyle>
            <a:lvl1pPr marL="0" indent="0" algn="r">
              <a:lnSpc>
                <a:spcPct val="95000"/>
              </a:lnSpc>
              <a:spcBef>
                <a:spcPts val="8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Position Title</a:t>
            </a:r>
            <a:br>
              <a:rPr lang="en-US" dirty="0"/>
            </a:br>
            <a:r>
              <a:rPr lang="en-US" dirty="0"/>
              <a:t>Substance Abuse and Mental Health Services Administration</a:t>
            </a:r>
            <a:br>
              <a:rPr lang="en-US" dirty="0"/>
            </a:br>
            <a:r>
              <a:rPr lang="en-US" dirty="0"/>
              <a:t>U.S. Department of Health and Human Services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772150"/>
            <a:ext cx="2209800" cy="78105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1470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67220-31CF-1343-81C5-86F4E968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BC6C10CB-0A37-6040-BE0F-FA53F7430ED6}" type="datetimeFigureOut">
              <a:rPr lang="en-US"/>
              <a:pPr>
                <a:defRPr/>
              </a:pPr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70F-DF8E-2746-81B4-5B985D76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4A568-F9A9-6445-AA92-D7B7D6D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3544D69D-A2FC-1649-8F59-BB27D7960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1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55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187B-E6FA-3143-A4DD-B112E5C4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495B6-EBA9-BA4A-A1E1-6A3680A87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680D7-6A51-BF4E-9C48-7D0E51AD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0D-8C3B-8D4E-957E-62621001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7143A-A3CC-124B-B248-AC88E2DD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52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4E4481-C5F8-394C-AEBD-2436025DE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63BAA2E-6C4C-214A-B4AC-091D5D6D862C}" type="datetime1">
              <a:rPr lang="en-US" altLang="en-US"/>
              <a:pPr>
                <a:defRPr/>
              </a:pPr>
              <a:t>6/3/21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CCA91D-B639-5B45-9F0E-22D3C993FE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DBA8DE-D99C-624C-BAE4-B7FC16E1E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6B07E15-052E-C64E-9441-82492A1B6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818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7767BC-F1EB-854E-90D1-0040DEE3E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11D513E-F7DD-A647-B6B2-9F2A1C89901E}" type="datetime1">
              <a:rPr lang="en-US" altLang="en-US"/>
              <a:pPr>
                <a:defRPr/>
              </a:pPr>
              <a:t>6/3/21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EAC6FE-1721-B64A-AA61-09DF1AC60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F6C2F9-2BE6-CA4D-83C0-C73050384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37F7331-03CC-E64B-8068-7C3976DAA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5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6417C8-CE0C-CE4F-AE67-6444C1297F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5D57B52-C3A4-9247-A094-BA35EB00610A}" type="datetime1">
              <a:rPr lang="en-US" altLang="en-US"/>
              <a:pPr>
                <a:defRPr/>
              </a:pPr>
              <a:t>6/3/21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380B58-F977-9E48-8651-C721DDC28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7AD7E8-CA23-6B4E-AF0B-4178C7F65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0C7B910-BC70-6541-8A25-000EFDE0E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75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352800"/>
            <a:ext cx="85344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 2" pitchFamily="18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A235A17-4B90-4E43-A5DF-46FFBCF66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0" y="56388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275FE16-31B8-B14A-9CCB-970624527BAE}" type="datetime1">
              <a:rPr lang="en-US" altLang="en-US"/>
              <a:pPr>
                <a:defRPr/>
              </a:pPr>
              <a:t>6/3/21</a:t>
            </a:fld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1C8B9E8-C4C9-4F4F-8D97-0DB0F3032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38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D3FB-E690-FE45-9FBA-E919682C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8730-F6C6-5F4D-B603-EC710DB4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9D6D-CEB2-FF41-8D70-52716CC4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80EFA-137B-4940-9CD6-0FBB5F06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1009-4407-AE41-AB7D-F3120A06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A29A-81C8-6448-B0FD-6305C33C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9CB02-64FA-984C-9D5B-A9CC51320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C0ED9-A039-2B4B-9FAC-10AC4B481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8C1BE-CBAF-8F4C-A08E-66BF3A26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4486A-2A90-BF4B-BA95-760179DC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8CB81-1CAE-1A4C-991F-2B65E791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25B5-DAA5-1648-B57D-7C64C2E9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566F3-FA46-FE45-B69C-0EF6E18D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96353-34A2-8F4F-9F7D-2EA0CCA65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DAA26-4FB0-EF43-B6E0-CE2589AAD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3ED53-5909-0043-BACA-BE58E7225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5C5C3-2714-CB4F-BBA9-03F8F9E1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5F78E-2D23-5F43-813F-C61497B6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5BD1C-7B1E-6C4B-BB60-2D10640A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F717-5521-B147-A15C-1A59B905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6A6B3-F35A-8545-9020-6EFB3AF4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B922C-C34D-304A-AC7F-95E96C4C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1FBC-B6CE-C748-9185-4D47DADB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66FEA-E5B5-C843-818E-505917CE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FA97E-F929-1946-907F-68764B20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CFEE2-4002-ED4F-BFD8-1DA2638C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4FC0-741F-4B40-BFA2-5C531CFB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48E78-7DD2-C847-A223-2423B408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23699-971B-044D-86EB-95BD4B11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05FB5-CCB9-D54F-982B-F9FE5973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C694F-13A4-9348-8853-CADBA19D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88018-D0FB-2F4F-AF58-730BBAC1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7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1631-BEB6-C042-B511-2C31461A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0DF80-E14E-4B49-A27F-E2A5B945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E50AB-0749-8F4D-BF31-37AF75773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C57B9-D624-2C41-8806-760B6A2D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E9092-4C1A-9347-ABE6-B3E231B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A45F2-A125-8547-9DCF-FBDBC4EC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48BB7-4BFA-374A-B5DC-A815132D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39B90-BF96-8D4F-87F3-15A3D5D1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7D7A8-6334-9848-8A8A-FF5C567E6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B427-50D2-074F-A744-E9FBC7ED4DB3}" type="datetimeFigureOut">
              <a:rPr lang="en-US" smtClean="0"/>
              <a:t>6/3/21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3EED9-A49A-844B-80FA-3AF001A1F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374EE-9B5B-3D46-931C-8F9D6F89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5359-C61C-1C4C-A399-897EB642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0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675" y="0"/>
            <a:ext cx="10652125" cy="960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1508125"/>
            <a:ext cx="10788650" cy="466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026" y="6504466"/>
            <a:ext cx="59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CE3A314-87DB-4872-AD32-2EBA0046D649}" type="slidenum">
              <a:rPr lang="en-US" sz="1400" smtClean="0">
                <a:latin typeface="+mj-lt"/>
              </a:rPr>
              <a:t>‹#›</a:t>
            </a:fld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92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38">
          <p15:clr>
            <a:srgbClr val="F26B43"/>
          </p15:clr>
        </p15:guide>
        <p15:guide id="2" orient="horz" pos="4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7E08BC-EB5B-F843-B2D7-CC73931503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95963"/>
            <a:ext cx="12192000" cy="546100"/>
          </a:xfrm>
          <a:prstGeom prst="rect">
            <a:avLst/>
          </a:prstGeom>
          <a:solidFill>
            <a:srgbClr val="C31E3F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40EB0494-4373-CE43-AC8D-4D134F8E5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17" y="5486401"/>
            <a:ext cx="3920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6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4572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9144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828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167E81-BC5C-4D49-B767-AF402A6FD0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95963"/>
            <a:ext cx="12192000" cy="546100"/>
          </a:xfrm>
          <a:prstGeom prst="rect">
            <a:avLst/>
          </a:prstGeom>
          <a:solidFill>
            <a:srgbClr val="C31E3F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5539" name="Picture 1">
            <a:extLst>
              <a:ext uri="{FF2B5EF4-FFF2-40B4-BE49-F238E27FC236}">
                <a16:creationId xmlns:a16="http://schemas.microsoft.com/office/drawing/2014/main" id="{835BF286-5A17-254B-B64B-6EEF6EEF1F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17" y="5486401"/>
            <a:ext cx="3920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2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5">
            <a:extLst>
              <a:ext uri="{FF2B5EF4-FFF2-40B4-BE49-F238E27FC236}">
                <a16:creationId xmlns:a16="http://schemas.microsoft.com/office/drawing/2014/main" id="{F29EB3E7-9B62-654C-9A0C-F8860E4A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6022975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 eaLnBrk="1" hangingPunct="1"/>
            <a:r>
              <a:rPr lang="en-US" altLang="en-US" sz="2000" b="1" i="1">
                <a:solidFill>
                  <a:srgbClr val="002060"/>
                </a:solidFill>
              </a:rPr>
              <a:t>Research Institute of Pharmaceutical Sciences</a:t>
            </a:r>
          </a:p>
          <a:p>
            <a:pPr algn="ctr" eaLnBrk="1" hangingPunct="1"/>
            <a:r>
              <a:rPr lang="en-US" altLang="en-US" sz="2000" b="1" i="1">
                <a:solidFill>
                  <a:srgbClr val="002060"/>
                </a:solidFill>
              </a:rPr>
              <a:t>School of Pharmacy, The University of Mississippi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sp>
        <p:nvSpPr>
          <p:cNvPr id="117762" name="Text Box 6">
            <a:extLst>
              <a:ext uri="{FF2B5EF4-FFF2-40B4-BE49-F238E27FC236}">
                <a16:creationId xmlns:a16="http://schemas.microsoft.com/office/drawing/2014/main" id="{A7B7A980-6D05-EF4C-B51E-C91995F3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5503863"/>
            <a:ext cx="699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/>
            <a:r>
              <a:rPr lang="en-US" altLang="en-US" sz="2400" b="1" i="1">
                <a:solidFill>
                  <a:srgbClr val="CC3300"/>
                </a:solidFill>
              </a:rPr>
              <a:t>National Center for Natural Products Research</a:t>
            </a:r>
          </a:p>
        </p:txBody>
      </p:sp>
      <p:pic>
        <p:nvPicPr>
          <p:cNvPr id="117763" name="Picture 7">
            <a:extLst>
              <a:ext uri="{FF2B5EF4-FFF2-40B4-BE49-F238E27FC236}">
                <a16:creationId xmlns:a16="http://schemas.microsoft.com/office/drawing/2014/main" id="{491DD438-7998-7848-9BDF-D3D64AFA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760414"/>
            <a:ext cx="8334375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ext Box 6">
            <a:extLst>
              <a:ext uri="{FF2B5EF4-FFF2-40B4-BE49-F238E27FC236}">
                <a16:creationId xmlns:a16="http://schemas.microsoft.com/office/drawing/2014/main" id="{E2279122-9ADE-7449-B9CE-6708812FB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195263"/>
            <a:ext cx="922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b="1" i="1" dirty="0">
                <a:solidFill>
                  <a:srgbClr val="C00000"/>
                </a:solidFill>
              </a:rPr>
              <a:t>Medical Marijuana in Mississippi</a:t>
            </a:r>
            <a:endParaRPr lang="en-US" altLang="en-US" sz="2800" i="1" dirty="0">
              <a:solidFill>
                <a:srgbClr val="C00000"/>
              </a:solidFill>
            </a:endParaRPr>
          </a:p>
        </p:txBody>
      </p:sp>
      <p:sp>
        <p:nvSpPr>
          <p:cNvPr id="156677" name="Rectangle 1">
            <a:extLst>
              <a:ext uri="{FF2B5EF4-FFF2-40B4-BE49-F238E27FC236}">
                <a16:creationId xmlns:a16="http://schemas.microsoft.com/office/drawing/2014/main" id="{9CD2E0E1-EB49-AC45-9914-418EA6552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4986338"/>
            <a:ext cx="5064125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Osak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000" b="1" i="1" dirty="0">
                <a:solidFill>
                  <a:srgbClr val="002060"/>
                </a:solidFill>
              </a:rPr>
              <a:t>Larry Walker, Director Emeritus, NCNPR</a:t>
            </a:r>
          </a:p>
        </p:txBody>
      </p:sp>
    </p:spTree>
    <p:extLst>
      <p:ext uri="{BB962C8B-B14F-4D97-AF65-F5344CB8AC3E}">
        <p14:creationId xmlns:p14="http://schemas.microsoft.com/office/powerpoint/2010/main" val="20935693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332A5D-25C1-5743-A36F-D37F7A00D7D9}"/>
              </a:ext>
            </a:extLst>
          </p:cNvPr>
          <p:cNvSpPr/>
          <p:nvPr/>
        </p:nvSpPr>
        <p:spPr>
          <a:xfrm>
            <a:off x="880946" y="368901"/>
            <a:ext cx="1099510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</a:rPr>
              <a:t>5. </a:t>
            </a:r>
            <a:r>
              <a:rPr lang="en-US" altLang="en-US" sz="3200" b="1" i="1" dirty="0">
                <a:solidFill>
                  <a:srgbClr val="C00000"/>
                </a:solidFill>
              </a:rPr>
              <a:t>Legislative issues?</a:t>
            </a:r>
          </a:p>
          <a:p>
            <a:endParaRPr lang="en-US" sz="1200" b="1" dirty="0">
              <a:solidFill>
                <a:srgbClr val="C00000"/>
              </a:solidFill>
              <a:latin typeface="AdvTT1015c1d5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Objectives medically and fiscally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Responsible agencies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Legal protections for patients, caregivers, health professionals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Revenue allocation by state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Consistency with other state laws</a:t>
            </a:r>
          </a:p>
          <a:p>
            <a:endParaRPr lang="en-US" dirty="0">
              <a:solidFill>
                <a:srgbClr val="002060"/>
              </a:solidFill>
              <a:latin typeface="AdvTT1015c1d5"/>
            </a:endParaRPr>
          </a:p>
        </p:txBody>
      </p:sp>
    </p:spTree>
    <p:extLst>
      <p:ext uri="{BB962C8B-B14F-4D97-AF65-F5344CB8AC3E}">
        <p14:creationId xmlns:p14="http://schemas.microsoft.com/office/powerpoint/2010/main" val="133438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0BC401-7132-264C-A70F-00B7BB172819}"/>
              </a:ext>
            </a:extLst>
          </p:cNvPr>
          <p:cNvSpPr txBox="1"/>
          <p:nvPr/>
        </p:nvSpPr>
        <p:spPr>
          <a:xfrm>
            <a:off x="1745915" y="3445726"/>
            <a:ext cx="8997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we COULD lead the nation with a medically sound program…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B7AF7-B544-924E-BDE9-4FA669BD02E9}"/>
              </a:ext>
            </a:extLst>
          </p:cNvPr>
          <p:cNvSpPr txBox="1"/>
          <p:nvPr/>
        </p:nvSpPr>
        <p:spPr>
          <a:xfrm>
            <a:off x="1745915" y="1835072"/>
            <a:ext cx="9080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follow everyone else…  irreversibly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hold out – another year or two?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ABF09-9EC5-0F4A-887C-1F49EC9D7469}"/>
              </a:ext>
            </a:extLst>
          </p:cNvPr>
          <p:cNvSpPr txBox="1"/>
          <p:nvPr/>
        </p:nvSpPr>
        <p:spPr>
          <a:xfrm>
            <a:off x="3647122" y="133052"/>
            <a:ext cx="5099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Mississippi?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ABF38-FC7F-824C-B5E2-563100E43CC3}"/>
              </a:ext>
            </a:extLst>
          </p:cNvPr>
          <p:cNvSpPr txBox="1"/>
          <p:nvPr/>
        </p:nvSpPr>
        <p:spPr>
          <a:xfrm>
            <a:off x="3931785" y="717827"/>
            <a:ext cx="4328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Possible Paths</a:t>
            </a:r>
          </a:p>
        </p:txBody>
      </p:sp>
    </p:spTree>
    <p:extLst>
      <p:ext uri="{BB962C8B-B14F-4D97-AF65-F5344CB8AC3E}">
        <p14:creationId xmlns:p14="http://schemas.microsoft.com/office/powerpoint/2010/main" val="14411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EA1224A2-8003-9F49-906E-1F872DC16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32" y="1368686"/>
            <a:ext cx="10861288" cy="370934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Cannabis and cannabinoids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Medicinal benefits of Cannabis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Evolution and range of state Medical Marijuana programs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Components of a sound medical approach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Legislative vs. administrative </a:t>
            </a:r>
          </a:p>
        </p:txBody>
      </p:sp>
      <p:sp>
        <p:nvSpPr>
          <p:cNvPr id="158722" name="Text Box 6">
            <a:extLst>
              <a:ext uri="{FF2B5EF4-FFF2-40B4-BE49-F238E27FC236}">
                <a16:creationId xmlns:a16="http://schemas.microsoft.com/office/drawing/2014/main" id="{AE4FF359-8A00-064E-9025-377E682D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033" y="227168"/>
            <a:ext cx="9218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200" b="1" i="1" dirty="0">
                <a:solidFill>
                  <a:srgbClr val="C00000"/>
                </a:solidFill>
                <a:latin typeface="+mn-lt"/>
              </a:rPr>
              <a:t>Medical Marijuana in Mississippi</a:t>
            </a:r>
            <a:endParaRPr lang="en-US" altLang="en-US" sz="32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4778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EA1224A2-8003-9F49-906E-1F872DC16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80" y="767338"/>
            <a:ext cx="10643831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More than 500 compounds discovered in Cannabis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More than 120 “cannabinoids”: THC, CBD, CBG, CBC, etc.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THC and CBD are of primary interest now medically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THC (</a:t>
            </a:r>
            <a:r>
              <a:rPr lang="en-US" sz="2800" b="1" dirty="0">
                <a:solidFill>
                  <a:srgbClr val="000090"/>
                </a:solidFill>
                <a:latin typeface="Symbol" pitchFamily="2" charset="2"/>
                <a:ea typeface="MS PGothic" charset="0"/>
                <a:cs typeface="MS PGothic" charset="0"/>
              </a:rPr>
              <a:t>D</a:t>
            </a: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9 or </a:t>
            </a:r>
            <a:r>
              <a:rPr lang="en-US" sz="2800" b="1" dirty="0">
                <a:solidFill>
                  <a:srgbClr val="000090"/>
                </a:solidFill>
                <a:latin typeface="Symbol" pitchFamily="2" charset="2"/>
                <a:ea typeface="MS PGothic" charset="0"/>
                <a:cs typeface="MS PGothic" charset="0"/>
              </a:rPr>
              <a:t>D</a:t>
            </a: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8) are psychoactive</a:t>
            </a:r>
          </a:p>
        </p:txBody>
      </p:sp>
      <p:sp>
        <p:nvSpPr>
          <p:cNvPr id="158722" name="Text Box 6">
            <a:extLst>
              <a:ext uri="{FF2B5EF4-FFF2-40B4-BE49-F238E27FC236}">
                <a16:creationId xmlns:a16="http://schemas.microsoft.com/office/drawing/2014/main" id="{AE4FF359-8A00-064E-9025-377E682D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116" y="182563"/>
            <a:ext cx="9218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</a:rPr>
              <a:t>1. Cannabis and Cannabinoids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7EC68-C917-F145-9C73-2664DF287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1" y="2964521"/>
            <a:ext cx="5566372" cy="371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FDA6DF-3579-2242-8D64-9FEF62987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60" y="2964521"/>
            <a:ext cx="2497873" cy="3647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F6AA0-9EC5-5B44-81B1-30184FD070C6}"/>
              </a:ext>
            </a:extLst>
          </p:cNvPr>
          <p:cNvSpPr txBox="1"/>
          <p:nvPr/>
        </p:nvSpPr>
        <p:spPr>
          <a:xfrm>
            <a:off x="3466733" y="4480660"/>
            <a:ext cx="105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Pure THC</a:t>
            </a:r>
          </a:p>
        </p:txBody>
      </p:sp>
    </p:spTree>
    <p:extLst>
      <p:ext uri="{BB962C8B-B14F-4D97-AF65-F5344CB8AC3E}">
        <p14:creationId xmlns:p14="http://schemas.microsoft.com/office/powerpoint/2010/main" val="34919690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EA1224A2-8003-9F49-906E-1F872DC16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55" y="1873098"/>
            <a:ext cx="5169516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numCol="2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Nausea and vomiting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Appetite stimulation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Motor control, spasticity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Seizures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Pain perception and processing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Others?</a:t>
            </a:r>
          </a:p>
        </p:txBody>
      </p:sp>
      <p:sp>
        <p:nvSpPr>
          <p:cNvPr id="158722" name="Text Box 6">
            <a:extLst>
              <a:ext uri="{FF2B5EF4-FFF2-40B4-BE49-F238E27FC236}">
                <a16:creationId xmlns:a16="http://schemas.microsoft.com/office/drawing/2014/main" id="{AE4FF359-8A00-064E-9025-377E682D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116" y="182563"/>
            <a:ext cx="9218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</a:rPr>
              <a:t>2. Potential Medical Benefits of Cannabinoids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</a:rPr>
              <a:t>(at present, primarily THC or CBD)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3270BB-0B48-7141-9C53-787E03A1E19F}"/>
              </a:ext>
            </a:extLst>
          </p:cNvPr>
          <p:cNvSpPr/>
          <p:nvPr/>
        </p:nvSpPr>
        <p:spPr>
          <a:xfrm>
            <a:off x="5958591" y="1873098"/>
            <a:ext cx="560906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With any medical treatment:</a:t>
            </a:r>
          </a:p>
          <a:p>
            <a:pPr marL="685800" lvl="1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Dose matters!</a:t>
            </a:r>
          </a:p>
          <a:p>
            <a:pPr marL="685800" lvl="1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Delivery route matters!</a:t>
            </a:r>
          </a:p>
          <a:p>
            <a:pPr marL="685800" lvl="1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Product quality matters!</a:t>
            </a:r>
          </a:p>
          <a:p>
            <a:pPr marL="685800" lvl="1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Monitoring of benefit</a:t>
            </a:r>
          </a:p>
          <a:p>
            <a:pPr marL="685800" lvl="1" indent="-228600" fontAlgn="base">
              <a:spcBef>
                <a:spcPct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b="1" dirty="0">
                <a:solidFill>
                  <a:srgbClr val="000090"/>
                </a:solidFill>
                <a:latin typeface="Arial" charset="0"/>
                <a:ea typeface="MS PGothic" charset="0"/>
                <a:cs typeface="MS PGothic" charset="0"/>
              </a:rPr>
              <a:t>Assessment of risks</a:t>
            </a:r>
          </a:p>
        </p:txBody>
      </p:sp>
    </p:spTree>
    <p:extLst>
      <p:ext uri="{BB962C8B-B14F-4D97-AF65-F5344CB8AC3E}">
        <p14:creationId xmlns:p14="http://schemas.microsoft.com/office/powerpoint/2010/main" val="3399221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49550421-6EF4-8944-96A4-A5232CC243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1533" y="149289"/>
            <a:ext cx="11248932" cy="71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I-65 and SB 2765: Simple Medical Questions</a:t>
            </a:r>
          </a:p>
        </p:txBody>
      </p:sp>
      <p:sp>
        <p:nvSpPr>
          <p:cNvPr id="159746" name="Content Placeholder 2">
            <a:extLst>
              <a:ext uri="{FF2B5EF4-FFF2-40B4-BE49-F238E27FC236}">
                <a16:creationId xmlns:a16="http://schemas.microsoft.com/office/drawing/2014/main" id="{C84E1971-959C-B74C-9C1A-AA38483244E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0946" y="866839"/>
            <a:ext cx="11790108" cy="57094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What is it?  2.5 oz of what? – buds, extract, solutions, gummies?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THC content???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Route of administration (smoking, vaping, dabbing, oral, topical)?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Product promotion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Product quality and consistency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Formulation 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endParaRPr lang="en-US" altLang="en-US" sz="12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Indications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Dose level, frequency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Risk/benefit assessments (clinical trials)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Outcomes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Adverse events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3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604CA3-5BCE-B64D-B9FD-047F659A559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529574" y="0"/>
            <a:ext cx="7887629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F60515-B2B7-9F4F-BC16-2C082EFFE158}"/>
              </a:ext>
            </a:extLst>
          </p:cNvPr>
          <p:cNvSpPr/>
          <p:nvPr/>
        </p:nvSpPr>
        <p:spPr>
          <a:xfrm>
            <a:off x="6724185" y="5945381"/>
            <a:ext cx="2029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end dosage 4 per day of 10 mg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AB987-E887-844B-BD93-F476E228ADDB}"/>
              </a:ext>
            </a:extLst>
          </p:cNvPr>
          <p:cNvSpPr txBox="1"/>
          <p:nvPr/>
        </p:nvSpPr>
        <p:spPr>
          <a:xfrm>
            <a:off x="9417203" y="2653990"/>
            <a:ext cx="258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 oz of MJ w 10% THC</a:t>
            </a:r>
          </a:p>
          <a:p>
            <a:r>
              <a:rPr lang="en-US" dirty="0"/>
              <a:t>would be equivalent to </a:t>
            </a:r>
          </a:p>
          <a:p>
            <a:r>
              <a:rPr lang="en-US" dirty="0"/>
              <a:t>700 of high dose </a:t>
            </a:r>
            <a:r>
              <a:rPr lang="en-US" dirty="0" err="1"/>
              <a:t>Marinol</a:t>
            </a:r>
            <a:r>
              <a:rPr lang="en-US" dirty="0"/>
              <a:t> </a:t>
            </a:r>
          </a:p>
          <a:p>
            <a:r>
              <a:rPr lang="en-US" dirty="0"/>
              <a:t>capsules 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3CDBBF2-5F35-E845-B098-E2F3926C07B0}"/>
              </a:ext>
            </a:extLst>
          </p:cNvPr>
          <p:cNvSpPr/>
          <p:nvPr/>
        </p:nvSpPr>
        <p:spPr>
          <a:xfrm rot="13220267">
            <a:off x="9263329" y="3692710"/>
            <a:ext cx="163351" cy="13302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49550421-6EF4-8944-96A4-A5232CC243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1533" y="149289"/>
            <a:ext cx="11248932" cy="71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Evolution of State Medical Marijuana Programs</a:t>
            </a:r>
          </a:p>
        </p:txBody>
      </p:sp>
      <p:sp>
        <p:nvSpPr>
          <p:cNvPr id="159746" name="Content Placeholder 2">
            <a:extLst>
              <a:ext uri="{FF2B5EF4-FFF2-40B4-BE49-F238E27FC236}">
                <a16:creationId xmlns:a16="http://schemas.microsoft.com/office/drawing/2014/main" id="{C84E1971-959C-B74C-9C1A-AA38483244E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0945" y="731928"/>
            <a:ext cx="11790108" cy="5732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</a:rPr>
              <a:t>First wave – ballot initiatives, 1996 – 1999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7 states, including CA, OR, WA, AZ, AK, NV, ME</a:t>
            </a:r>
          </a:p>
          <a:p>
            <a:pPr marL="763587" lvl="2" indent="-342900"/>
            <a:r>
              <a:rPr lang="en-US" altLang="en-US" sz="2500" b="1" dirty="0">
                <a:solidFill>
                  <a:srgbClr val="C00000"/>
                </a:solidFill>
                <a:latin typeface="Arial" panose="020B0604020202020204" pitchFamily="34" charset="0"/>
              </a:rPr>
              <a:t>Primarily smoking, legal protections, little attention to quality/source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Most of these states are now recreational use states</a:t>
            </a:r>
          </a:p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</a:rPr>
              <a:t>Early legislative initiatives, 2000 – 2008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8 more states during this period; others “decriminalized” medical use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Patient registries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More explicit allowances on source/supplies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Expanding variety of product types 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Revenue streams established in many states</a:t>
            </a:r>
          </a:p>
          <a:p>
            <a:pPr marL="120650" lvl="1" indent="0">
              <a:buNone/>
            </a:pPr>
            <a:endParaRPr lang="en-US" altLang="en-US" sz="2800" b="1" dirty="0">
              <a:solidFill>
                <a:srgbClr val="00009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49550421-6EF4-8944-96A4-A5232CC243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1533" y="149289"/>
            <a:ext cx="11248932" cy="71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State Medical Marijuana Programs</a:t>
            </a:r>
          </a:p>
        </p:txBody>
      </p:sp>
      <p:sp>
        <p:nvSpPr>
          <p:cNvPr id="159746" name="Content Placeholder 2">
            <a:extLst>
              <a:ext uri="{FF2B5EF4-FFF2-40B4-BE49-F238E27FC236}">
                <a16:creationId xmlns:a16="http://schemas.microsoft.com/office/drawing/2014/main" id="{C84E1971-959C-B74C-9C1A-AA38483244E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0945" y="975968"/>
            <a:ext cx="11790108" cy="5732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3550" lvl="1" indent="-3429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 baseline="30000" dirty="0">
                <a:solidFill>
                  <a:srgbClr val="000090"/>
                </a:solidFill>
                <a:latin typeface="Arial" panose="020B0604020202020204" pitchFamily="34" charset="0"/>
              </a:rPr>
              <a:t>nd</a:t>
            </a:r>
            <a:r>
              <a:rPr lang="en-US" altLang="en-US" sz="2800" b="1" dirty="0">
                <a:solidFill>
                  <a:srgbClr val="000090"/>
                </a:solidFill>
                <a:latin typeface="Arial" panose="020B0604020202020204" pitchFamily="34" charset="0"/>
              </a:rPr>
              <a:t> generation legislation, 2009 – present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Another 20+ states with comprehensive programs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Regulation of growers, distribution, dispensaries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More medical care integration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Growing focus on testing/labeling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Growing dependence on revenue streams </a:t>
            </a:r>
          </a:p>
          <a:p>
            <a:pPr marL="763587" lvl="2" indent="-342900"/>
            <a:r>
              <a:rPr lang="en-US" altLang="en-US" sz="2500" b="1" dirty="0">
                <a:solidFill>
                  <a:srgbClr val="000090"/>
                </a:solidFill>
                <a:latin typeface="Arial" panose="020B0604020202020204" pitchFamily="34" charset="0"/>
              </a:rPr>
              <a:t>Migration of many MM states to recreational (11)</a:t>
            </a:r>
            <a:endParaRPr lang="en-US" altLang="en-US" sz="25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20650" lvl="1" indent="0">
              <a:buNone/>
            </a:pPr>
            <a:endParaRPr lang="en-US" altLang="en-US" sz="2800" b="1" dirty="0">
              <a:solidFill>
                <a:srgbClr val="000090"/>
              </a:solidFill>
              <a:latin typeface="Arial" panose="020B0604020202020204" pitchFamily="34" charset="0"/>
            </a:endParaRPr>
          </a:p>
          <a:p>
            <a:pPr marL="120650" lvl="1" indent="0">
              <a:buNone/>
            </a:pPr>
            <a:endParaRPr lang="en-US" altLang="en-US" sz="2800" b="1" dirty="0">
              <a:solidFill>
                <a:srgbClr val="00009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9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332A5D-25C1-5743-A36F-D37F7A00D7D9}"/>
              </a:ext>
            </a:extLst>
          </p:cNvPr>
          <p:cNvSpPr/>
          <p:nvPr/>
        </p:nvSpPr>
        <p:spPr>
          <a:xfrm>
            <a:off x="880946" y="368901"/>
            <a:ext cx="1099510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</a:rPr>
              <a:t>4. </a:t>
            </a:r>
            <a:r>
              <a:rPr lang="en-US" altLang="en-US" sz="3200" b="1" i="1" dirty="0">
                <a:solidFill>
                  <a:srgbClr val="C00000"/>
                </a:solidFill>
              </a:rPr>
              <a:t>Components of a sound medical approach</a:t>
            </a:r>
          </a:p>
          <a:p>
            <a:endParaRPr lang="en-US" sz="3200" b="1" dirty="0">
              <a:solidFill>
                <a:srgbClr val="C00000"/>
              </a:solidFill>
              <a:latin typeface="AdvTT1015c1d5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Designed and run by MDOH w other agencies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Roles for physicians, pharmacists, health professionals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Testing consistent quality products in defined indications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Patient registry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Documenting outcomes in an unbiased way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AdvTT1015c1d5"/>
              </a:rPr>
              <a:t>Helping patients in the process</a:t>
            </a:r>
          </a:p>
          <a:p>
            <a:endParaRPr lang="en-US" dirty="0">
              <a:solidFill>
                <a:srgbClr val="002060"/>
              </a:solidFill>
              <a:latin typeface="AdvTT1015c1d5"/>
            </a:endParaRPr>
          </a:p>
        </p:txBody>
      </p:sp>
    </p:spTree>
    <p:extLst>
      <p:ext uri="{BB962C8B-B14F-4D97-AF65-F5344CB8AC3E}">
        <p14:creationId xmlns:p14="http://schemas.microsoft.com/office/powerpoint/2010/main" val="300417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ables.potx" id="{0086CCEA-7856-466F-99E8-BD9CF7715F84}" vid="{5D2FEAC1-1C80-483E-8BAB-723ACFEA49F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513</Words>
  <Application>Microsoft Macintosh PowerPoint</Application>
  <PresentationFormat>Widescreen</PresentationFormat>
  <Paragraphs>92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AdvTT1015c1d5</vt:lpstr>
      <vt:lpstr>Arial</vt:lpstr>
      <vt:lpstr>Arial Narrow</vt:lpstr>
      <vt:lpstr>Calibri</vt:lpstr>
      <vt:lpstr>Calibri Light</vt:lpstr>
      <vt:lpstr>Segoe UI</vt:lpstr>
      <vt:lpstr>Segoe UI Semibold</vt:lpstr>
      <vt:lpstr>Segoe UI Semilight</vt:lpstr>
      <vt:lpstr>Symbol</vt:lpstr>
      <vt:lpstr>Times New Roman</vt:lpstr>
      <vt:lpstr>Wingdings 2</vt:lpstr>
      <vt:lpstr>Office Theme</vt:lpstr>
      <vt:lpstr>Custom Design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I-65 and SB 2765: Simple Medical Questions</vt:lpstr>
      <vt:lpstr>PowerPoint Presentation</vt:lpstr>
      <vt:lpstr>3. Evolution of State Medical Marijuana Programs</vt:lpstr>
      <vt:lpstr>Evolution of State Medical Marijuana Programs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Walker</dc:creator>
  <cp:lastModifiedBy>Larry Walker</cp:lastModifiedBy>
  <cp:revision>94</cp:revision>
  <dcterms:created xsi:type="dcterms:W3CDTF">2019-12-02T23:36:51Z</dcterms:created>
  <dcterms:modified xsi:type="dcterms:W3CDTF">2021-06-03T15:22:38Z</dcterms:modified>
</cp:coreProperties>
</file>