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EB140-2AAB-4045-B151-6213699E15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4DAD7D-49B1-4767-850E-19481E43B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B5417D-EA38-4D41-97E5-2BE789B665AF}"/>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D845872E-6860-4F40-A145-7E697586F3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8B2CB4-213E-442D-99E0-5FE1CE88370F}"/>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1538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7ACA2-881F-462E-B9DF-317B3DABF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495D44-4AC7-4936-8255-1C6D134FF8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246005-F4B5-4288-AE23-06B6312B283F}"/>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8B5330B5-5670-40E9-99BF-30B1DB1F11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F2D89-6267-438C-A9F2-E6F9F771B0AA}"/>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389242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9863DB-1196-4264-B58F-FF63C00F26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757F80-39EC-48A3-B86E-2DDDB87223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7EFB8-24BB-4D3E-9B99-33F8EBEF4175}"/>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120C098A-831D-41E8-BA0B-F242CE1260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4DE6B0-BEA2-43E1-A9D3-E248255DFE43}"/>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392939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CEED-C4FE-492F-B0C6-F89CB5916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7D83B6-956C-4D92-8528-020CD6126F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E46FE1-2BED-44C0-8D69-E3E35CF66E42}"/>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340E9347-7C8F-4BA5-86B1-233778F33D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24A4B4-7B72-4B9E-A843-8AC211F0DF82}"/>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217513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8DD1-2CB1-4BC9-B73F-74B9C8FC76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FB748D-0D2F-4E0C-8511-382B96EA2B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1BE60C-3BE7-48C5-93BF-8D1931878520}"/>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23AA3CE1-4B27-408E-A301-26F66C6F0A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38D5E9-2D54-4857-83FD-1E4BEDA1DC96}"/>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61186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11E0-0FE4-44E8-883B-AD3F1490A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FBEC6-195E-43A4-B93C-BCFD616A88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A0799E-85D2-49CE-ADCD-DDE55FDB9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22455A-8768-4111-94AC-BDBAE1B1B850}"/>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6" name="Footer Placeholder 5">
            <a:extLst>
              <a:ext uri="{FF2B5EF4-FFF2-40B4-BE49-F238E27FC236}">
                <a16:creationId xmlns:a16="http://schemas.microsoft.com/office/drawing/2014/main" id="{924F31AE-A755-40A4-A59F-94BC0DAFFF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A610D8-6D5C-49A5-BB0B-603309DF0FAF}"/>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403007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1562-4FDB-46FA-BBF9-CA7ADC8F98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02085A-2481-473E-970D-B244DD3277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8431FA-C166-4E19-9559-BDD1A8A05D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DC95F7-9F62-43B7-BFD9-023F06E747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D12E5-950B-4BBC-A3A2-F43F806A3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8E433-FF79-4241-944E-255EF5929CE0}"/>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8" name="Footer Placeholder 7">
            <a:extLst>
              <a:ext uri="{FF2B5EF4-FFF2-40B4-BE49-F238E27FC236}">
                <a16:creationId xmlns:a16="http://schemas.microsoft.com/office/drawing/2014/main" id="{EE2B4460-F8FD-47D2-8A17-83951E87351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472238C-3250-4EA0-BC6F-EF26A4A42512}"/>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395239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12A9-8840-4889-81A5-D9A7335FD6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755F66-AC91-4AFD-B5F8-4982905A848A}"/>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4" name="Footer Placeholder 3">
            <a:extLst>
              <a:ext uri="{FF2B5EF4-FFF2-40B4-BE49-F238E27FC236}">
                <a16:creationId xmlns:a16="http://schemas.microsoft.com/office/drawing/2014/main" id="{C57D43B7-C88A-46E6-8F5D-A7B0A23914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131981-4CAE-4F5D-A030-C450EA41BE02}"/>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114416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E7BCF4-92B3-4D24-A0D8-84CC90103241}"/>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3" name="Footer Placeholder 2">
            <a:extLst>
              <a:ext uri="{FF2B5EF4-FFF2-40B4-BE49-F238E27FC236}">
                <a16:creationId xmlns:a16="http://schemas.microsoft.com/office/drawing/2014/main" id="{AB8C80C2-8333-442C-94D3-B9C40CCF218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76BAAF-9BDC-4F2A-8816-6FFDA21EF37B}"/>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2256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FBC5-3F95-4BF2-850A-E5A151A95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330E2E-D9CD-47F9-88BC-8895BAD048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FA5837-25BA-4712-A5F5-132884451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AF63D-1F20-44FE-BC09-52B9E47C5A18}"/>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6" name="Footer Placeholder 5">
            <a:extLst>
              <a:ext uri="{FF2B5EF4-FFF2-40B4-BE49-F238E27FC236}">
                <a16:creationId xmlns:a16="http://schemas.microsoft.com/office/drawing/2014/main" id="{11B1D056-1657-4723-ACAE-4FCA2106AC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C2EDD-C9BE-4EB8-B3BB-18FA830F21BD}"/>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330515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4D5C-DBDB-43C0-8B0C-7941FAFFF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72841F-381E-4097-90C1-3551DE792B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4CD4FB2-93C1-4F79-81DA-696FC30BB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2FE86-C9DA-40B9-8D59-78D84B7B4EA3}"/>
              </a:ext>
            </a:extLst>
          </p:cNvPr>
          <p:cNvSpPr>
            <a:spLocks noGrp="1"/>
          </p:cNvSpPr>
          <p:nvPr>
            <p:ph type="dt" sz="half" idx="10"/>
          </p:nvPr>
        </p:nvSpPr>
        <p:spPr/>
        <p:txBody>
          <a:bodyPr/>
          <a:lstStyle/>
          <a:p>
            <a:fld id="{B011F1E6-437A-44FA-BCC6-1C5A886AD152}" type="datetimeFigureOut">
              <a:rPr lang="en-US" smtClean="0"/>
              <a:t>04/14/2021</a:t>
            </a:fld>
            <a:endParaRPr lang="en-US" dirty="0"/>
          </a:p>
        </p:txBody>
      </p:sp>
      <p:sp>
        <p:nvSpPr>
          <p:cNvPr id="6" name="Footer Placeholder 5">
            <a:extLst>
              <a:ext uri="{FF2B5EF4-FFF2-40B4-BE49-F238E27FC236}">
                <a16:creationId xmlns:a16="http://schemas.microsoft.com/office/drawing/2014/main" id="{4433D9C5-572B-4999-B559-86AB6A7C70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2B1690-2B3E-47BA-9A11-5157431707B3}"/>
              </a:ext>
            </a:extLst>
          </p:cNvPr>
          <p:cNvSpPr>
            <a:spLocks noGrp="1"/>
          </p:cNvSpPr>
          <p:nvPr>
            <p:ph type="sldNum" sz="quarter" idx="12"/>
          </p:nvPr>
        </p:nvSpPr>
        <p:spPr/>
        <p:txBody>
          <a:bodyPr/>
          <a:lstStyle/>
          <a:p>
            <a:fld id="{F5A29A99-DAED-4B9C-AB68-22FF74FFAA43}" type="slidenum">
              <a:rPr lang="en-US" smtClean="0"/>
              <a:t>‹#›</a:t>
            </a:fld>
            <a:endParaRPr lang="en-US" dirty="0"/>
          </a:p>
        </p:txBody>
      </p:sp>
    </p:spTree>
    <p:extLst>
      <p:ext uri="{BB962C8B-B14F-4D97-AF65-F5344CB8AC3E}">
        <p14:creationId xmlns:p14="http://schemas.microsoft.com/office/powerpoint/2010/main" val="159280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5661F3-DFA8-4050-8255-FC70D450F6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5FEDBC-9162-453E-AB5D-0BC1E442C2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8E5B9-EF87-458D-BA46-F13921BB7B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1F1E6-437A-44FA-BCC6-1C5A886AD152}" type="datetimeFigureOut">
              <a:rPr lang="en-US" smtClean="0"/>
              <a:t>04/14/2021</a:t>
            </a:fld>
            <a:endParaRPr lang="en-US" dirty="0"/>
          </a:p>
        </p:txBody>
      </p:sp>
      <p:sp>
        <p:nvSpPr>
          <p:cNvPr id="5" name="Footer Placeholder 4">
            <a:extLst>
              <a:ext uri="{FF2B5EF4-FFF2-40B4-BE49-F238E27FC236}">
                <a16:creationId xmlns:a16="http://schemas.microsoft.com/office/drawing/2014/main" id="{F9BFF5BF-56CD-46D4-A149-32365D5B9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835ACFC-355D-4F8A-B269-15B2388C0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29A99-DAED-4B9C-AB68-22FF74FFAA43}" type="slidenum">
              <a:rPr lang="en-US" smtClean="0"/>
              <a:t>‹#›</a:t>
            </a:fld>
            <a:endParaRPr lang="en-US" dirty="0"/>
          </a:p>
        </p:txBody>
      </p:sp>
    </p:spTree>
    <p:extLst>
      <p:ext uri="{BB962C8B-B14F-4D97-AF65-F5344CB8AC3E}">
        <p14:creationId xmlns:p14="http://schemas.microsoft.com/office/powerpoint/2010/main" val="3831649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JEOPARDY! </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CAPITOL EDITION:</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KEY FOR TEACHERS</a:t>
            </a:r>
          </a:p>
        </p:txBody>
      </p:sp>
    </p:spTree>
    <p:extLst>
      <p:ext uri="{BB962C8B-B14F-4D97-AF65-F5344CB8AC3E}">
        <p14:creationId xmlns:p14="http://schemas.microsoft.com/office/powerpoint/2010/main" val="2518851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DATES</a:t>
            </a:r>
          </a:p>
        </p:txBody>
      </p:sp>
    </p:spTree>
    <p:extLst>
      <p:ext uri="{BB962C8B-B14F-4D97-AF65-F5344CB8AC3E}">
        <p14:creationId xmlns:p14="http://schemas.microsoft.com/office/powerpoint/2010/main" val="98963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was the Mississippi State Capitol built? How long did it take to build?</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1901-1903; 28 months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58024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was the Capitol gifted the Liberty Bell replica?</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1950s/1950</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4192394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did the Supreme Court move out of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1972</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343748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did the Capitol undergo a major restoration of $19 million?</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1979-1982</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291273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 domes of the Capitol were not originally painted, but they were painted later. What year(s) were they painted?</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1933-1934 (1933 or 1934 also acceptable).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8170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were the current Senate desks brought into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1940s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62570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HISTORY</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5047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existed on the Capitol grounds before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Old State Penitentiary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71319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did Mississippi get money for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Through a lawsuit against the Illinois Central Railroad Company as they owed back taxes to the state.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77635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CBDCD29-4AB3-47D6-8042-8F80B39A5EB7}"/>
              </a:ext>
            </a:extLst>
          </p:cNvPr>
          <p:cNvGraphicFramePr>
            <a:graphicFrameLocks noGrp="1"/>
          </p:cNvGraphicFramePr>
          <p:nvPr/>
        </p:nvGraphicFramePr>
        <p:xfrm>
          <a:off x="1097280" y="350521"/>
          <a:ext cx="10119359" cy="6202679"/>
        </p:xfrm>
        <a:graphic>
          <a:graphicData uri="http://schemas.openxmlformats.org/drawingml/2006/table">
            <a:tbl>
              <a:tblPr>
                <a:tableStyleId>{5C22544A-7EE6-4342-B048-85BDC9FD1C3A}</a:tableStyleId>
              </a:tblPr>
              <a:tblGrid>
                <a:gridCol w="2042894">
                  <a:extLst>
                    <a:ext uri="{9D8B030D-6E8A-4147-A177-3AD203B41FA5}">
                      <a16:colId xmlns:a16="http://schemas.microsoft.com/office/drawing/2014/main" val="2964471233"/>
                    </a:ext>
                  </a:extLst>
                </a:gridCol>
                <a:gridCol w="2028802">
                  <a:extLst>
                    <a:ext uri="{9D8B030D-6E8A-4147-A177-3AD203B41FA5}">
                      <a16:colId xmlns:a16="http://schemas.microsoft.com/office/drawing/2014/main" val="4191561709"/>
                    </a:ext>
                  </a:extLst>
                </a:gridCol>
                <a:gridCol w="2014713">
                  <a:extLst>
                    <a:ext uri="{9D8B030D-6E8A-4147-A177-3AD203B41FA5}">
                      <a16:colId xmlns:a16="http://schemas.microsoft.com/office/drawing/2014/main" val="1446946004"/>
                    </a:ext>
                  </a:extLst>
                </a:gridCol>
                <a:gridCol w="2014713">
                  <a:extLst>
                    <a:ext uri="{9D8B030D-6E8A-4147-A177-3AD203B41FA5}">
                      <a16:colId xmlns:a16="http://schemas.microsoft.com/office/drawing/2014/main" val="35942479"/>
                    </a:ext>
                  </a:extLst>
                </a:gridCol>
                <a:gridCol w="2018237">
                  <a:extLst>
                    <a:ext uri="{9D8B030D-6E8A-4147-A177-3AD203B41FA5}">
                      <a16:colId xmlns:a16="http://schemas.microsoft.com/office/drawing/2014/main" val="84952247"/>
                    </a:ext>
                  </a:extLst>
                </a:gridCol>
              </a:tblGrid>
              <a:tr h="884833">
                <a:tc>
                  <a:txBody>
                    <a:bodyPr/>
                    <a:lstStyle/>
                    <a:p>
                      <a:pPr algn="ctr" fontAlgn="ctr"/>
                      <a:r>
                        <a:rPr lang="en-US" sz="2400" u="none" strike="noStrike" dirty="0">
                          <a:solidFill>
                            <a:srgbClr val="FFFF00"/>
                          </a:solidFill>
                          <a:effectLst/>
                          <a:latin typeface="Agency FB" panose="020B0503020202020204" pitchFamily="34" charset="0"/>
                        </a:rPr>
                        <a:t>PEOPLE</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DATES</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HISTORY</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ARCHITECTURE</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SYMBOLS</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514639119"/>
                  </a:ext>
                </a:extLst>
              </a:tr>
              <a:tr h="884833">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87891479"/>
                  </a:ext>
                </a:extLst>
              </a:tr>
              <a:tr h="884833">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71400866"/>
                  </a:ext>
                </a:extLst>
              </a:tr>
              <a:tr h="884833">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004381451"/>
                  </a:ext>
                </a:extLst>
              </a:tr>
              <a:tr h="884833">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3241186895"/>
                  </a:ext>
                </a:extLst>
              </a:tr>
              <a:tr h="893681">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3063018014"/>
                  </a:ext>
                </a:extLst>
              </a:tr>
              <a:tr h="884833">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713764855"/>
                  </a:ext>
                </a:extLst>
              </a:tr>
            </a:tbl>
          </a:graphicData>
        </a:graphic>
      </p:graphicFrame>
    </p:spTree>
    <p:extLst>
      <p:ext uri="{BB962C8B-B14F-4D97-AF65-F5344CB8AC3E}">
        <p14:creationId xmlns:p14="http://schemas.microsoft.com/office/powerpoint/2010/main" val="75773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did the skylight system come to exist if it wasn't in the original plans?</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Bernard Green suggested to Theodore Link to add more natural light to the structure.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56332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Which branch of government actively still meets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Legislative Branch</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284318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was the final cost of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$1,093,641</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21109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architectural plans were submitted for the contest to build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14</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32092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ARCHITECTURE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651629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orders of architecture are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Five (all five Classical orders) (optional: the teacher can ask the class the orders of architecture for bonus points).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0691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architectural style of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Beaux Arts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151704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original electric light fixtures are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a:t>
            </a:r>
            <a:r>
              <a:rPr lang="en-US" sz="660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 4,750 </a:t>
            </a: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original electric light fixtures.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992275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scagliola? Why was it used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Scagliola is plaster or plaster-like material created to look like marble; it was implemented in the Capitol in order to save money.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038446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stones make up the exterior of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Indiana Limestone and Georgia Granite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44868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8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PEOPLE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550274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2"/>
            <a:ext cx="9385300" cy="4935537"/>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tympanum?</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tympanum is inside the pediment on the front façade of the Capitol and holds sculptures which represent industries at the time the Capitol was built.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131860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SYMBOLS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15599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There is a book in one of the stained-glass windows. What is the Latin word written on it and what is the meaning of that word?</a:t>
            </a:r>
            <a:br>
              <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Lex; it means "law" in Latin.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690996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Where can the Magnolia Blossom, the State Flower, be found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In the rotunda behind Lady Justice's ears; also on the state flag</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500788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national symbol sits atop the dome? From what materials is it made?</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Eagle; copper gilded with gold leaf.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78396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state motto and where is it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a:t>
            </a:r>
            <a:r>
              <a:rPr lang="en-US" sz="6600" dirty="0" err="1">
                <a:solidFill>
                  <a:srgbClr val="FF0000"/>
                </a:solidFill>
                <a:latin typeface="Agency FB" panose="020B0503020202020204" pitchFamily="34" charset="0"/>
                <a:ea typeface="Yu Mincho Light" panose="020B0400000000000000" pitchFamily="18" charset="-128"/>
                <a:cs typeface="Angsana New" panose="020B0502040204020203" pitchFamily="18" charset="-34"/>
              </a:rPr>
              <a:t>Virtute</a:t>
            </a: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 Et </a:t>
            </a:r>
            <a:r>
              <a:rPr lang="en-US" sz="6600" dirty="0" err="1">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Armis</a:t>
            </a: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/By Valor and Arms; in the House Chamber dome on the Coat of Arms (optionally the Latin answer can be an additional or bonus points).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540121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very important words are painted in the Senate dome?</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 people's government, made for the people, made by the people, and answerable to the people.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374515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There is one letter found throughout the Capitol. It can be seen in the Old Supreme Court, on doors, in the House Chamber, etc. Which letter is it and what does it stand for?</a:t>
            </a:r>
            <a:br>
              <a:rPr lang="en-US"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M; it stands for Mississippi. </a:t>
            </a:r>
            <a:endParaRPr lang="en-US"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56014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was the architect of the Mississippi State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Theodore C. Link</a:t>
            </a:r>
          </a:p>
        </p:txBody>
      </p:sp>
    </p:spTree>
    <p:extLst>
      <p:ext uri="{BB962C8B-B14F-4D97-AF65-F5344CB8AC3E}">
        <p14:creationId xmlns:p14="http://schemas.microsoft.com/office/powerpoint/2010/main" val="124730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Which governor oversaw the building of the Capitol? </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Andrew H. (Houston) </a:t>
            </a:r>
            <a:r>
              <a:rPr lang="en-US" sz="8000" dirty="0" err="1">
                <a:solidFill>
                  <a:srgbClr val="FF0000"/>
                </a:solidFill>
                <a:latin typeface="Agency FB" panose="020B0503020202020204" pitchFamily="34" charset="0"/>
                <a:ea typeface="Yu Mincho Light" panose="020B0400000000000000" pitchFamily="18" charset="-128"/>
                <a:cs typeface="Angsana New" panose="020B0502040204020203" pitchFamily="18" charset="-34"/>
              </a:rPr>
              <a:t>Longino</a:t>
            </a:r>
            <a:endPar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15736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Name the consultant who judged the architectural contest. </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Bernard Green</a:t>
            </a:r>
            <a:endPar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46262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created all the original stained-glass windows in the Capitol?</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Louis Millet</a:t>
            </a:r>
            <a:endPar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52800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is represented by the three stained-glass windows on the landing between the second and third floors?</a:t>
            </a:r>
            <a:br>
              <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66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Native Americans, Mississippi, and Pioneers. </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3292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is the sculpted lady in the rotunda dome supposed to be?</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0000"/>
                </a:solidFill>
                <a:latin typeface="Agency FB" panose="020B0503020202020204" pitchFamily="34" charset="0"/>
                <a:ea typeface="Yu Mincho Light" panose="020B0400000000000000" pitchFamily="18" charset="-128"/>
                <a:cs typeface="Angsana New" panose="020B0502040204020203" pitchFamily="18" charset="-34"/>
              </a:rPr>
              <a:t>ANSWER: Lady Justice</a:t>
            </a:r>
            <a:endPar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01077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813</Words>
  <Application>Microsoft Office PowerPoint</Application>
  <PresentationFormat>Widescreen</PresentationFormat>
  <Paragraphs>71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Agency FB</vt:lpstr>
      <vt:lpstr>Arial</vt:lpstr>
      <vt:lpstr>Calibri</vt:lpstr>
      <vt:lpstr>Calibri Light</vt:lpstr>
      <vt:lpstr>Office Theme</vt:lpstr>
      <vt:lpstr>JEOPARDY!  CAPITOL EDITION: ANSWER KEY FOR TEACHERS</vt:lpstr>
      <vt:lpstr>PowerPoint Presentation</vt:lpstr>
      <vt:lpstr>PEOPLE</vt:lpstr>
      <vt:lpstr>Who was the architect of the Mississippi State Capitol? ANSWER: Theodore C. Link</vt:lpstr>
      <vt:lpstr>Which governor oversaw the building of the Capitol?  ANSWER: Andrew H. (Houston) Longino</vt:lpstr>
      <vt:lpstr>Name the consultant who judged the architectural contest.  ANSWER: Bernard Green</vt:lpstr>
      <vt:lpstr>Who created all the original stained-glass windows in the Capitol? ANSWER: Louis Millet</vt:lpstr>
      <vt:lpstr>Who is represented by the three stained-glass windows on the landing between the second and third floors? ANSWER: Native Americans, Mississippi, and Pioneers. </vt:lpstr>
      <vt:lpstr>Who is the sculpted lady in the rotunda dome supposed to be? ANSWER: Lady Justice</vt:lpstr>
      <vt:lpstr>DATES</vt:lpstr>
      <vt:lpstr>When was the Mississippi State Capitol built? How long did it take to build? ANSWER: 1901-1903; 28 months</vt:lpstr>
      <vt:lpstr>When was the Capitol gifted the Liberty Bell replica? ANSWER: The 1950s/1950</vt:lpstr>
      <vt:lpstr>When did the Supreme Court move out of the Capitol? ANSWER: 1972</vt:lpstr>
      <vt:lpstr>When did the Capitol undergo a major restoration of $19 million? ANSWER: 1979-1982</vt:lpstr>
      <vt:lpstr>The domes of the Capitol were not originally painted, but they were painted later. What year(s) were they painted? ANSWER: 1933-1934 (1933 or 1934 also acceptable).</vt:lpstr>
      <vt:lpstr>When were the current Senate desks brought into the Capitol? ANSWER: The 1940s</vt:lpstr>
      <vt:lpstr>HISTORY</vt:lpstr>
      <vt:lpstr>What existed on the Capitol grounds before the Capitol? ANSWER: The Old State Penitentiary </vt:lpstr>
      <vt:lpstr>How did Mississippi get money for the Capitol? ANSWER: Through a lawsuit against the Illinois Central Railroad Company as they owed back taxes to the state. </vt:lpstr>
      <vt:lpstr>How did the skylight system come to exist if it wasn't in the original plans? ANSWER: Bernard Green suggested to Theodore Link to add more natural light to the structure. </vt:lpstr>
      <vt:lpstr>Which branch of government actively still meets in the Capitol? ANSWER: The Legislative Branch</vt:lpstr>
      <vt:lpstr>What was the final cost of the Capitol? ANSWER: $1,093,641</vt:lpstr>
      <vt:lpstr>How many architectural plans were submitted for the contest to build the Capitol? ANSWER: 14</vt:lpstr>
      <vt:lpstr>ARCHITECTURE</vt:lpstr>
      <vt:lpstr>How many orders of architecture are in the Capitol? ANSWER: Five (all five Classical orders) (optional: the teacher can ask the class the orders of architecture for bonus points). </vt:lpstr>
      <vt:lpstr>What is the architectural style of the Capitol? ANSWER: Beaux Arts</vt:lpstr>
      <vt:lpstr>How many original electric light fixtures are in the Capitol? ANSWER: 4,750 original electric light fixtures. </vt:lpstr>
      <vt:lpstr>What is scagliola? Why was it used in the Capitol? ANSWER: Scagliola is plaster or plaster-like material created to look like marble; it was implemented in the Capitol in order to save money. </vt:lpstr>
      <vt:lpstr>What stones make up the exterior of the Capitol? ANSWER: Indiana Limestone and Georgia Granite</vt:lpstr>
      <vt:lpstr>What is the tympanum? ANSWER: The tympanum is inside the pediment on the front façade of the Capitol and holds sculptures which represent industries at the time the Capitol was built. </vt:lpstr>
      <vt:lpstr>SYMBOLS</vt:lpstr>
      <vt:lpstr>There is a book in one of the stained-glass windows. What is the Latin word written on it and what is the meaning of that word? ANSWER: Lex; it means "law" in Latin. </vt:lpstr>
      <vt:lpstr>Where can the Magnolia Blossom, the State Flower, be found in the Capitol? ANSWER: In the rotunda behind Lady Justice's ears; also on the state flag</vt:lpstr>
      <vt:lpstr>What national symbol sits atop the dome? From what materials is it made? ANSWER: The Eagle; copper gilded with gold leaf. </vt:lpstr>
      <vt:lpstr>What is the state motto and where is it in the Capitol? ANSWER: Virtute Et Armis/By Valor and Arms; in the House Chamber dome on the Coat of Arms (optionally the Latin answer can be an additional or bonus points).</vt:lpstr>
      <vt:lpstr>What very important words are painted in the Senate dome? ANSWER: The people's government, made for the people, made by the people, and answerable to the people. </vt:lpstr>
      <vt:lpstr>There is one letter found throughout the Capitol. It can be seen in the Old Supreme Court, on doors, in the House Chamber, etc. Which letter is it and what does it stand for? ANSWER: M; it stands for Mississippi.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Kincses</dc:creator>
  <cp:lastModifiedBy>Kathy Broom</cp:lastModifiedBy>
  <cp:revision>10</cp:revision>
  <dcterms:created xsi:type="dcterms:W3CDTF">2021-01-20T16:34:19Z</dcterms:created>
  <dcterms:modified xsi:type="dcterms:W3CDTF">2021-04-14T20:43:06Z</dcterms:modified>
</cp:coreProperties>
</file>